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93" r:id="rId2"/>
    <p:sldId id="294" r:id="rId3"/>
    <p:sldId id="295" r:id="rId4"/>
    <p:sldId id="308" r:id="rId5"/>
    <p:sldId id="297" r:id="rId6"/>
    <p:sldId id="298" r:id="rId7"/>
    <p:sldId id="299" r:id="rId8"/>
    <p:sldId id="300" r:id="rId9"/>
    <p:sldId id="296" r:id="rId10"/>
    <p:sldId id="319" r:id="rId11"/>
    <p:sldId id="301" r:id="rId12"/>
    <p:sldId id="304" r:id="rId13"/>
    <p:sldId id="306" r:id="rId14"/>
    <p:sldId id="307" r:id="rId15"/>
    <p:sldId id="305" r:id="rId16"/>
    <p:sldId id="310" r:id="rId17"/>
    <p:sldId id="309" r:id="rId18"/>
    <p:sldId id="313" r:id="rId19"/>
    <p:sldId id="311" r:id="rId20"/>
    <p:sldId id="314" r:id="rId21"/>
    <p:sldId id="315" r:id="rId22"/>
    <p:sldId id="316" r:id="rId23"/>
    <p:sldId id="312" r:id="rId24"/>
    <p:sldId id="317" r:id="rId25"/>
    <p:sldId id="261" r:id="rId26"/>
    <p:sldId id="262" r:id="rId27"/>
    <p:sldId id="263" r:id="rId28"/>
    <p:sldId id="264" r:id="rId29"/>
    <p:sldId id="265" r:id="rId30"/>
    <p:sldId id="266" r:id="rId31"/>
    <p:sldId id="267" r:id="rId32"/>
    <p:sldId id="268" r:id="rId33"/>
    <p:sldId id="269" r:id="rId34"/>
    <p:sldId id="272" r:id="rId35"/>
    <p:sldId id="274" r:id="rId36"/>
    <p:sldId id="279" r:id="rId37"/>
    <p:sldId id="280" r:id="rId38"/>
    <p:sldId id="281" r:id="rId39"/>
    <p:sldId id="283" r:id="rId40"/>
    <p:sldId id="284" r:id="rId41"/>
    <p:sldId id="285" r:id="rId42"/>
    <p:sldId id="31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515E"/>
    <a:srgbClr val="3C7E94"/>
    <a:srgbClr val="76D6EB"/>
    <a:srgbClr val="F2BF4E"/>
    <a:srgbClr val="D35C20"/>
    <a:srgbClr val="88EB08"/>
    <a:srgbClr val="61B744"/>
    <a:srgbClr val="226C7B"/>
    <a:srgbClr val="ECAA2B"/>
    <a:srgbClr val="57B5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94740"/>
  </p:normalViewPr>
  <p:slideViewPr>
    <p:cSldViewPr snapToGrid="0" snapToObjects="1">
      <p:cViewPr>
        <p:scale>
          <a:sx n="84" d="100"/>
          <a:sy n="84" d="100"/>
        </p:scale>
        <p:origin x="2200" y="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FDDC6-36D4-D849-9A72-8837DA8D11F6}" type="datetimeFigureOut">
              <a:rPr lang="en-US" smtClean="0"/>
              <a:t>11/2/17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383C8B-2196-ED4B-92FD-B40837E59AC9}" type="slidenum">
              <a:rPr lang="en-US" smtClean="0"/>
              <a:t>‹#›</a:t>
            </a:fld>
            <a:endParaRPr lang="en-US"/>
          </a:p>
        </p:txBody>
      </p:sp>
    </p:spTree>
    <p:extLst>
      <p:ext uri="{BB962C8B-B14F-4D97-AF65-F5344CB8AC3E}">
        <p14:creationId xmlns:p14="http://schemas.microsoft.com/office/powerpoint/2010/main" val="30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a:t>
            </a:fld>
            <a:endParaRPr lang="en-US"/>
          </a:p>
        </p:txBody>
      </p:sp>
    </p:spTree>
    <p:extLst>
      <p:ext uri="{BB962C8B-B14F-4D97-AF65-F5344CB8AC3E}">
        <p14:creationId xmlns:p14="http://schemas.microsoft.com/office/powerpoint/2010/main" val="650569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10</a:t>
            </a:fld>
            <a:endParaRPr lang="en-US"/>
          </a:p>
        </p:txBody>
      </p:sp>
    </p:spTree>
    <p:extLst>
      <p:ext uri="{BB962C8B-B14F-4D97-AF65-F5344CB8AC3E}">
        <p14:creationId xmlns:p14="http://schemas.microsoft.com/office/powerpoint/2010/main" val="1685778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11</a:t>
            </a:fld>
            <a:endParaRPr lang="en-US"/>
          </a:p>
        </p:txBody>
      </p:sp>
    </p:spTree>
    <p:extLst>
      <p:ext uri="{BB962C8B-B14F-4D97-AF65-F5344CB8AC3E}">
        <p14:creationId xmlns:p14="http://schemas.microsoft.com/office/powerpoint/2010/main" val="1850043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12</a:t>
            </a:fld>
            <a:endParaRPr lang="en-US"/>
          </a:p>
        </p:txBody>
      </p:sp>
    </p:spTree>
    <p:extLst>
      <p:ext uri="{BB962C8B-B14F-4D97-AF65-F5344CB8AC3E}">
        <p14:creationId xmlns:p14="http://schemas.microsoft.com/office/powerpoint/2010/main" val="11877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13</a:t>
            </a:fld>
            <a:endParaRPr lang="en-US"/>
          </a:p>
        </p:txBody>
      </p:sp>
    </p:spTree>
    <p:extLst>
      <p:ext uri="{BB962C8B-B14F-4D97-AF65-F5344CB8AC3E}">
        <p14:creationId xmlns:p14="http://schemas.microsoft.com/office/powerpoint/2010/main" val="1216416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14</a:t>
            </a:fld>
            <a:endParaRPr lang="en-US"/>
          </a:p>
        </p:txBody>
      </p:sp>
    </p:spTree>
    <p:extLst>
      <p:ext uri="{BB962C8B-B14F-4D97-AF65-F5344CB8AC3E}">
        <p14:creationId xmlns:p14="http://schemas.microsoft.com/office/powerpoint/2010/main" val="430154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15</a:t>
            </a:fld>
            <a:endParaRPr lang="en-US"/>
          </a:p>
        </p:txBody>
      </p:sp>
    </p:spTree>
    <p:extLst>
      <p:ext uri="{BB962C8B-B14F-4D97-AF65-F5344CB8AC3E}">
        <p14:creationId xmlns:p14="http://schemas.microsoft.com/office/powerpoint/2010/main" val="383503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16</a:t>
            </a:fld>
            <a:endParaRPr lang="en-US"/>
          </a:p>
        </p:txBody>
      </p:sp>
    </p:spTree>
    <p:extLst>
      <p:ext uri="{BB962C8B-B14F-4D97-AF65-F5344CB8AC3E}">
        <p14:creationId xmlns:p14="http://schemas.microsoft.com/office/powerpoint/2010/main" val="726817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17</a:t>
            </a:fld>
            <a:endParaRPr lang="en-US"/>
          </a:p>
        </p:txBody>
      </p:sp>
    </p:spTree>
    <p:extLst>
      <p:ext uri="{BB962C8B-B14F-4D97-AF65-F5344CB8AC3E}">
        <p14:creationId xmlns:p14="http://schemas.microsoft.com/office/powerpoint/2010/main" val="1511222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18</a:t>
            </a:fld>
            <a:endParaRPr lang="en-US"/>
          </a:p>
        </p:txBody>
      </p:sp>
    </p:spTree>
    <p:extLst>
      <p:ext uri="{BB962C8B-B14F-4D97-AF65-F5344CB8AC3E}">
        <p14:creationId xmlns:p14="http://schemas.microsoft.com/office/powerpoint/2010/main" val="1237274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19</a:t>
            </a:fld>
            <a:endParaRPr lang="en-US"/>
          </a:p>
        </p:txBody>
      </p:sp>
    </p:spTree>
    <p:extLst>
      <p:ext uri="{BB962C8B-B14F-4D97-AF65-F5344CB8AC3E}">
        <p14:creationId xmlns:p14="http://schemas.microsoft.com/office/powerpoint/2010/main" val="673049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a:t>
            </a:fld>
            <a:endParaRPr lang="en-US"/>
          </a:p>
        </p:txBody>
      </p:sp>
    </p:spTree>
    <p:extLst>
      <p:ext uri="{BB962C8B-B14F-4D97-AF65-F5344CB8AC3E}">
        <p14:creationId xmlns:p14="http://schemas.microsoft.com/office/powerpoint/2010/main" val="130817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20</a:t>
            </a:fld>
            <a:endParaRPr lang="en-US"/>
          </a:p>
        </p:txBody>
      </p:sp>
    </p:spTree>
    <p:extLst>
      <p:ext uri="{BB962C8B-B14F-4D97-AF65-F5344CB8AC3E}">
        <p14:creationId xmlns:p14="http://schemas.microsoft.com/office/powerpoint/2010/main" val="1382826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21</a:t>
            </a:fld>
            <a:endParaRPr lang="en-US"/>
          </a:p>
        </p:txBody>
      </p:sp>
    </p:spTree>
    <p:extLst>
      <p:ext uri="{BB962C8B-B14F-4D97-AF65-F5344CB8AC3E}">
        <p14:creationId xmlns:p14="http://schemas.microsoft.com/office/powerpoint/2010/main" val="97246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22</a:t>
            </a:fld>
            <a:endParaRPr lang="en-US"/>
          </a:p>
        </p:txBody>
      </p:sp>
    </p:spTree>
    <p:extLst>
      <p:ext uri="{BB962C8B-B14F-4D97-AF65-F5344CB8AC3E}">
        <p14:creationId xmlns:p14="http://schemas.microsoft.com/office/powerpoint/2010/main" val="477864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23</a:t>
            </a:fld>
            <a:endParaRPr lang="en-US"/>
          </a:p>
        </p:txBody>
      </p:sp>
    </p:spTree>
    <p:extLst>
      <p:ext uri="{BB962C8B-B14F-4D97-AF65-F5344CB8AC3E}">
        <p14:creationId xmlns:p14="http://schemas.microsoft.com/office/powerpoint/2010/main" val="2026095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24</a:t>
            </a:fld>
            <a:endParaRPr lang="en-US"/>
          </a:p>
        </p:txBody>
      </p:sp>
    </p:spTree>
    <p:extLst>
      <p:ext uri="{BB962C8B-B14F-4D97-AF65-F5344CB8AC3E}">
        <p14:creationId xmlns:p14="http://schemas.microsoft.com/office/powerpoint/2010/main" val="30098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25</a:t>
            </a:fld>
            <a:endParaRPr lang="en-US"/>
          </a:p>
        </p:txBody>
      </p:sp>
    </p:spTree>
    <p:extLst>
      <p:ext uri="{BB962C8B-B14F-4D97-AF65-F5344CB8AC3E}">
        <p14:creationId xmlns:p14="http://schemas.microsoft.com/office/powerpoint/2010/main" val="97208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26</a:t>
            </a:fld>
            <a:endParaRPr lang="en-US"/>
          </a:p>
        </p:txBody>
      </p:sp>
    </p:spTree>
    <p:extLst>
      <p:ext uri="{BB962C8B-B14F-4D97-AF65-F5344CB8AC3E}">
        <p14:creationId xmlns:p14="http://schemas.microsoft.com/office/powerpoint/2010/main" val="1698212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27</a:t>
            </a:fld>
            <a:endParaRPr lang="en-US"/>
          </a:p>
        </p:txBody>
      </p:sp>
    </p:spTree>
    <p:extLst>
      <p:ext uri="{BB962C8B-B14F-4D97-AF65-F5344CB8AC3E}">
        <p14:creationId xmlns:p14="http://schemas.microsoft.com/office/powerpoint/2010/main" val="1359171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28</a:t>
            </a:fld>
            <a:endParaRPr lang="en-US"/>
          </a:p>
        </p:txBody>
      </p:sp>
    </p:spTree>
    <p:extLst>
      <p:ext uri="{BB962C8B-B14F-4D97-AF65-F5344CB8AC3E}">
        <p14:creationId xmlns:p14="http://schemas.microsoft.com/office/powerpoint/2010/main" val="849722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29</a:t>
            </a:fld>
            <a:endParaRPr lang="en-US"/>
          </a:p>
        </p:txBody>
      </p:sp>
    </p:spTree>
    <p:extLst>
      <p:ext uri="{BB962C8B-B14F-4D97-AF65-F5344CB8AC3E}">
        <p14:creationId xmlns:p14="http://schemas.microsoft.com/office/powerpoint/2010/main" val="612879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a:t>
            </a:fld>
            <a:endParaRPr lang="en-US"/>
          </a:p>
        </p:txBody>
      </p:sp>
    </p:spTree>
    <p:extLst>
      <p:ext uri="{BB962C8B-B14F-4D97-AF65-F5344CB8AC3E}">
        <p14:creationId xmlns:p14="http://schemas.microsoft.com/office/powerpoint/2010/main" val="1742021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30</a:t>
            </a:fld>
            <a:endParaRPr lang="en-US"/>
          </a:p>
        </p:txBody>
      </p:sp>
    </p:spTree>
    <p:extLst>
      <p:ext uri="{BB962C8B-B14F-4D97-AF65-F5344CB8AC3E}">
        <p14:creationId xmlns:p14="http://schemas.microsoft.com/office/powerpoint/2010/main" val="746981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31</a:t>
            </a:fld>
            <a:endParaRPr lang="en-US"/>
          </a:p>
        </p:txBody>
      </p:sp>
    </p:spTree>
    <p:extLst>
      <p:ext uri="{BB962C8B-B14F-4D97-AF65-F5344CB8AC3E}">
        <p14:creationId xmlns:p14="http://schemas.microsoft.com/office/powerpoint/2010/main" val="1437450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32</a:t>
            </a:fld>
            <a:endParaRPr lang="en-US"/>
          </a:p>
        </p:txBody>
      </p:sp>
    </p:spTree>
    <p:extLst>
      <p:ext uri="{BB962C8B-B14F-4D97-AF65-F5344CB8AC3E}">
        <p14:creationId xmlns:p14="http://schemas.microsoft.com/office/powerpoint/2010/main" val="13562504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33</a:t>
            </a:fld>
            <a:endParaRPr lang="en-US"/>
          </a:p>
        </p:txBody>
      </p:sp>
    </p:spTree>
    <p:extLst>
      <p:ext uri="{BB962C8B-B14F-4D97-AF65-F5344CB8AC3E}">
        <p14:creationId xmlns:p14="http://schemas.microsoft.com/office/powerpoint/2010/main" val="16775205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34</a:t>
            </a:fld>
            <a:endParaRPr lang="en-US"/>
          </a:p>
        </p:txBody>
      </p:sp>
    </p:spTree>
    <p:extLst>
      <p:ext uri="{BB962C8B-B14F-4D97-AF65-F5344CB8AC3E}">
        <p14:creationId xmlns:p14="http://schemas.microsoft.com/office/powerpoint/2010/main" val="842377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35</a:t>
            </a:fld>
            <a:endParaRPr lang="en-US"/>
          </a:p>
        </p:txBody>
      </p:sp>
    </p:spTree>
    <p:extLst>
      <p:ext uri="{BB962C8B-B14F-4D97-AF65-F5344CB8AC3E}">
        <p14:creationId xmlns:p14="http://schemas.microsoft.com/office/powerpoint/2010/main" val="18454539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36</a:t>
            </a:fld>
            <a:endParaRPr lang="en-US"/>
          </a:p>
        </p:txBody>
      </p:sp>
    </p:spTree>
    <p:extLst>
      <p:ext uri="{BB962C8B-B14F-4D97-AF65-F5344CB8AC3E}">
        <p14:creationId xmlns:p14="http://schemas.microsoft.com/office/powerpoint/2010/main" val="917701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37</a:t>
            </a:fld>
            <a:endParaRPr lang="en-US"/>
          </a:p>
        </p:txBody>
      </p:sp>
    </p:spTree>
    <p:extLst>
      <p:ext uri="{BB962C8B-B14F-4D97-AF65-F5344CB8AC3E}">
        <p14:creationId xmlns:p14="http://schemas.microsoft.com/office/powerpoint/2010/main" val="18519478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38</a:t>
            </a:fld>
            <a:endParaRPr lang="en-US"/>
          </a:p>
        </p:txBody>
      </p:sp>
    </p:spTree>
    <p:extLst>
      <p:ext uri="{BB962C8B-B14F-4D97-AF65-F5344CB8AC3E}">
        <p14:creationId xmlns:p14="http://schemas.microsoft.com/office/powerpoint/2010/main" val="900528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39</a:t>
            </a:fld>
            <a:endParaRPr lang="en-US"/>
          </a:p>
        </p:txBody>
      </p:sp>
    </p:spTree>
    <p:extLst>
      <p:ext uri="{BB962C8B-B14F-4D97-AF65-F5344CB8AC3E}">
        <p14:creationId xmlns:p14="http://schemas.microsoft.com/office/powerpoint/2010/main" val="1035558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4</a:t>
            </a:fld>
            <a:endParaRPr lang="en-US"/>
          </a:p>
        </p:txBody>
      </p:sp>
    </p:spTree>
    <p:extLst>
      <p:ext uri="{BB962C8B-B14F-4D97-AF65-F5344CB8AC3E}">
        <p14:creationId xmlns:p14="http://schemas.microsoft.com/office/powerpoint/2010/main" val="12238570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40</a:t>
            </a:fld>
            <a:endParaRPr lang="en-US"/>
          </a:p>
        </p:txBody>
      </p:sp>
    </p:spTree>
    <p:extLst>
      <p:ext uri="{BB962C8B-B14F-4D97-AF65-F5344CB8AC3E}">
        <p14:creationId xmlns:p14="http://schemas.microsoft.com/office/powerpoint/2010/main" val="2784924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41</a:t>
            </a:fld>
            <a:endParaRPr lang="en-US"/>
          </a:p>
        </p:txBody>
      </p:sp>
    </p:spTree>
    <p:extLst>
      <p:ext uri="{BB962C8B-B14F-4D97-AF65-F5344CB8AC3E}">
        <p14:creationId xmlns:p14="http://schemas.microsoft.com/office/powerpoint/2010/main" val="1442008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42</a:t>
            </a:fld>
            <a:endParaRPr lang="en-US"/>
          </a:p>
        </p:txBody>
      </p:sp>
    </p:spTree>
    <p:extLst>
      <p:ext uri="{BB962C8B-B14F-4D97-AF65-F5344CB8AC3E}">
        <p14:creationId xmlns:p14="http://schemas.microsoft.com/office/powerpoint/2010/main" val="111430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5</a:t>
            </a:fld>
            <a:endParaRPr lang="en-US"/>
          </a:p>
        </p:txBody>
      </p:sp>
    </p:spTree>
    <p:extLst>
      <p:ext uri="{BB962C8B-B14F-4D97-AF65-F5344CB8AC3E}">
        <p14:creationId xmlns:p14="http://schemas.microsoft.com/office/powerpoint/2010/main" val="93887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6</a:t>
            </a:fld>
            <a:endParaRPr lang="en-US"/>
          </a:p>
        </p:txBody>
      </p:sp>
    </p:spTree>
    <p:extLst>
      <p:ext uri="{BB962C8B-B14F-4D97-AF65-F5344CB8AC3E}">
        <p14:creationId xmlns:p14="http://schemas.microsoft.com/office/powerpoint/2010/main" val="55261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7</a:t>
            </a:fld>
            <a:endParaRPr lang="en-US"/>
          </a:p>
        </p:txBody>
      </p:sp>
    </p:spTree>
    <p:extLst>
      <p:ext uri="{BB962C8B-B14F-4D97-AF65-F5344CB8AC3E}">
        <p14:creationId xmlns:p14="http://schemas.microsoft.com/office/powerpoint/2010/main" val="658379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8</a:t>
            </a:fld>
            <a:endParaRPr lang="en-US"/>
          </a:p>
        </p:txBody>
      </p:sp>
    </p:spTree>
    <p:extLst>
      <p:ext uri="{BB962C8B-B14F-4D97-AF65-F5344CB8AC3E}">
        <p14:creationId xmlns:p14="http://schemas.microsoft.com/office/powerpoint/2010/main" val="293134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9</a:t>
            </a:fld>
            <a:endParaRPr lang="en-US"/>
          </a:p>
        </p:txBody>
      </p:sp>
    </p:spTree>
    <p:extLst>
      <p:ext uri="{BB962C8B-B14F-4D97-AF65-F5344CB8AC3E}">
        <p14:creationId xmlns:p14="http://schemas.microsoft.com/office/powerpoint/2010/main" val="1891922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11/2/17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429200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11/2/17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3660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11/2/17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13469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11/2/17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6327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BB0C73-A48E-5D4A-A1EE-E5A64E15C62C}" type="datetimeFigureOut">
              <a:rPr lang="en-US" smtClean="0"/>
              <a:t>11/2/17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95635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BB0C73-A48E-5D4A-A1EE-E5A64E15C62C}" type="datetimeFigureOut">
              <a:rPr lang="en-US" smtClean="0"/>
              <a:t>11/2/17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291709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BB0C73-A48E-5D4A-A1EE-E5A64E15C62C}" type="datetimeFigureOut">
              <a:rPr lang="en-US" smtClean="0"/>
              <a:t>11/2/17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57812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BB0C73-A48E-5D4A-A1EE-E5A64E15C62C}" type="datetimeFigureOut">
              <a:rPr lang="en-US" smtClean="0"/>
              <a:t>11/2/17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8681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B0C73-A48E-5D4A-A1EE-E5A64E15C62C}" type="datetimeFigureOut">
              <a:rPr lang="en-US" smtClean="0"/>
              <a:t>11/2/17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41735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11/2/17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9714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11/2/17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173271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B0C73-A48E-5D4A-A1EE-E5A64E15C62C}" type="datetimeFigureOut">
              <a:rPr lang="en-US" smtClean="0"/>
              <a:t>11/2/17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F33E5F-34CD-3B49-9C3A-C1853E7F9F38}" type="slidenum">
              <a:rPr lang="en-US" smtClean="0"/>
              <a:t>‹#›</a:t>
            </a:fld>
            <a:endParaRPr lang="en-US"/>
          </a:p>
        </p:txBody>
      </p:sp>
    </p:spTree>
    <p:extLst>
      <p:ext uri="{BB962C8B-B14F-4D97-AF65-F5344CB8AC3E}">
        <p14:creationId xmlns:p14="http://schemas.microsoft.com/office/powerpoint/2010/main" val="203397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tiff"/></Relationships>
</file>

<file path=ppt/slides/_rels/slide12.xml.rels><?xml version="1.0" encoding="UTF-8" standalone="yes"?>
<Relationships xmlns="http://schemas.openxmlformats.org/package/2006/relationships"><Relationship Id="rId3" Type="http://schemas.openxmlformats.org/officeDocument/2006/relationships/hyperlink" Target="https://www.quora.com/Would-you-hire-a-data-scientist-with-no-degree/answer/Dat-Le-4" TargetMode="External"/><Relationship Id="rId4"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bentut.github.io/EBM/viz.html" TargetMode="External"/><Relationship Id="rId4" Type="http://schemas.openxmlformats.org/officeDocument/2006/relationships/hyperlink" Target="http://bentut.github.io/uhero-forecast-viewer/uheroforecast.html" TargetMode="External"/><Relationship Id="rId5" Type="http://schemas.openxmlformats.org/officeDocument/2006/relationships/hyperlink" Target="https://github.com/bentut?tab=overview&amp;from=2011-12-01&amp;to=2011-12-31" TargetMode="External"/><Relationship Id="rId6" Type="http://schemas.openxmlformats.org/officeDocument/2006/relationships/hyperlink" Target="http://uhero.hawaii.edu/134/uhero-dashboard" TargetMode="External"/><Relationship Id="rId7" Type="http://schemas.openxmlformats.org/officeDocument/2006/relationships/hyperlink" Target="http://commoncausehawaii.github.io/leg_campaigns/" TargetMode="External"/><Relationship Id="rId8" Type="http://schemas.openxmlformats.org/officeDocument/2006/relationships/hyperlink" Target="http://bentut.github.io/hnl_budget/sankey.html" TargetMode="External"/><Relationship Id="rId9"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tiff"/></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NUL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NULL"/></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4" Type="http://schemas.microsoft.com/office/2007/relationships/hdphoto" Target="NULL"/><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NUL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NUL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NUL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NUL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NUL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NUL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NUL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NUL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NUL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NUL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NULL"/></Relationships>
</file>

<file path=ppt/slides/_rels/slide4.xml.rels><?xml version="1.0" encoding="UTF-8" standalone="yes"?>
<Relationships xmlns="http://schemas.openxmlformats.org/package/2006/relationships"><Relationship Id="rId3" Type="http://schemas.openxmlformats.org/officeDocument/2006/relationships/hyperlink" Target="https://www.google.com/search?safe=active&amp;q=data+analyst+jobs+San+Francisco&amp;ibp=htl;jobs#fpstate=tldetail&amp;htidocid=ywKTub_kesxF2wotAAAAAA%3D%3D&amp;htin=1&amp;htivrt=jobs" TargetMode="External"/><Relationship Id="rId4" Type="http://schemas.openxmlformats.org/officeDocument/2006/relationships/hyperlink" Target="https://www.google.com/search?safe=active&amp;ei=ZQj4Wd6UI8KD0gLNn5gQ&amp;q=data+analyst+jobs&amp;oq=data+analyst+jobs&amp;gs_l=psy-ab.3..35i39k1j0i67k1l4j0j0i67k1j0l2j0i67k1.19433.19990.0.20100.5.5.0.0.0.0.127.127.0j1.1.0....0...1.1.64.psy-ab..4.1.126....0.8WFS8" TargetMode="External"/><Relationship Id="rId5" Type="http://schemas.openxmlformats.org/officeDocument/2006/relationships/hyperlink" Target="https://www.onetonline.org/link/summary/15-1199.08#menu" TargetMode="External"/><Relationship Id="rId6"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NUL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NUL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tiff"/></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5" Type="http://schemas.microsoft.com/office/2007/relationships/hdphoto" Target="../media/hdphoto1.wdp"/><Relationship Id="rId6" Type="http://schemas.openxmlformats.org/officeDocument/2006/relationships/image" Target="../media/image4.tiff"/><Relationship Id="rId7"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1332278" y="4198893"/>
            <a:ext cx="9537073" cy="2231284"/>
          </a:xfrm>
          <a:prstGeom prst="rect">
            <a:avLst/>
          </a:prstGeom>
        </p:spPr>
      </p:pic>
      <p:sp>
        <p:nvSpPr>
          <p:cNvPr id="20" name="TextBox 19"/>
          <p:cNvSpPr txBox="1"/>
          <p:nvPr/>
        </p:nvSpPr>
        <p:spPr>
          <a:xfrm>
            <a:off x="695739" y="1405876"/>
            <a:ext cx="10800522" cy="2000548"/>
          </a:xfrm>
          <a:prstGeom prst="rect">
            <a:avLst/>
          </a:prstGeom>
          <a:noFill/>
        </p:spPr>
        <p:txBody>
          <a:bodyPr wrap="square" rtlCol="0" anchor="ctr">
            <a:spAutoFit/>
          </a:bodyPr>
          <a:lstStyle/>
          <a:p>
            <a:pPr algn="ctr"/>
            <a:r>
              <a:rPr lang="en-US" sz="3600" dirty="0" smtClean="0">
                <a:solidFill>
                  <a:srgbClr val="27515E"/>
                </a:solidFill>
              </a:rPr>
              <a:t>Big Data Analyst</a:t>
            </a:r>
          </a:p>
          <a:p>
            <a:pPr algn="ctr"/>
            <a:r>
              <a:rPr lang="en-US" sz="8800" dirty="0" smtClean="0">
                <a:solidFill>
                  <a:srgbClr val="27515E"/>
                </a:solidFill>
              </a:rPr>
              <a:t>INIT DAY</a:t>
            </a:r>
          </a:p>
        </p:txBody>
      </p:sp>
    </p:spTree>
    <p:extLst>
      <p:ext uri="{BB962C8B-B14F-4D97-AF65-F5344CB8AC3E}">
        <p14:creationId xmlns:p14="http://schemas.microsoft.com/office/powerpoint/2010/main" val="6647147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flipV="1">
            <a:off x="695739" y="2438400"/>
            <a:ext cx="10800522" cy="3827832"/>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5" name="Rectangle 4"/>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95739" y="1346321"/>
            <a:ext cx="10800522" cy="646331"/>
          </a:xfrm>
          <a:prstGeom prst="rect">
            <a:avLst/>
          </a:prstGeom>
          <a:noFill/>
        </p:spPr>
        <p:txBody>
          <a:bodyPr wrap="square" rtlCol="0" anchor="ctr">
            <a:spAutoFit/>
          </a:bodyPr>
          <a:lstStyle/>
          <a:p>
            <a:pPr algn="ctr"/>
            <a:r>
              <a:rPr lang="en-US" sz="3600" b="1" dirty="0">
                <a:solidFill>
                  <a:srgbClr val="27515E"/>
                </a:solidFill>
              </a:rPr>
              <a:t>How this class is designed to get you </a:t>
            </a:r>
            <a:r>
              <a:rPr lang="en-US" sz="3600" b="1" dirty="0" smtClean="0">
                <a:solidFill>
                  <a:srgbClr val="27515E"/>
                </a:solidFill>
              </a:rPr>
              <a:t>there!</a:t>
            </a:r>
            <a:endParaRPr lang="en-US" sz="3600" b="1" dirty="0">
              <a:solidFill>
                <a:srgbClr val="27515E"/>
              </a:solidFill>
            </a:endParaRPr>
          </a:p>
        </p:txBody>
      </p:sp>
      <p:sp>
        <p:nvSpPr>
          <p:cNvPr id="2" name="Rectangle 1"/>
          <p:cNvSpPr/>
          <p:nvPr/>
        </p:nvSpPr>
        <p:spPr>
          <a:xfrm>
            <a:off x="2966681" y="3244334"/>
            <a:ext cx="6258636" cy="1815882"/>
          </a:xfrm>
          <a:prstGeom prst="rect">
            <a:avLst/>
          </a:prstGeom>
        </p:spPr>
        <p:txBody>
          <a:bodyPr wrap="none">
            <a:spAutoFit/>
          </a:bodyPr>
          <a:lstStyle/>
          <a:p>
            <a:pPr marL="514350" indent="-514350" algn="ctr">
              <a:buAutoNum type="arabicPeriod"/>
            </a:pPr>
            <a:r>
              <a:rPr lang="en-US" sz="2800" b="1" dirty="0" smtClean="0">
                <a:solidFill>
                  <a:schemeClr val="bg1"/>
                </a:solidFill>
              </a:rPr>
              <a:t>A Skill Building Environment</a:t>
            </a:r>
          </a:p>
          <a:p>
            <a:pPr marL="514350" indent="-514350" algn="ctr">
              <a:buAutoNum type="arabicPeriod"/>
            </a:pPr>
            <a:endParaRPr lang="en-US" sz="2800" b="1" dirty="0" smtClean="0">
              <a:solidFill>
                <a:schemeClr val="bg1"/>
              </a:solidFill>
            </a:endParaRPr>
          </a:p>
          <a:p>
            <a:pPr algn="ctr"/>
            <a:r>
              <a:rPr lang="en-US" sz="2800" b="1" dirty="0">
                <a:solidFill>
                  <a:srgbClr val="3C7E94"/>
                </a:solidFill>
              </a:rPr>
              <a:t>2. Guide you through </a:t>
            </a:r>
            <a:r>
              <a:rPr lang="en-US" sz="2800" b="1" dirty="0" smtClean="0">
                <a:solidFill>
                  <a:srgbClr val="3C7E94"/>
                </a:solidFill>
              </a:rPr>
              <a:t>building </a:t>
            </a:r>
            <a:r>
              <a:rPr lang="en-US" sz="2800" b="1" dirty="0">
                <a:solidFill>
                  <a:srgbClr val="3C7E94"/>
                </a:solidFill>
              </a:rPr>
              <a:t>a Portfolio</a:t>
            </a:r>
          </a:p>
          <a:p>
            <a:pPr algn="ctr"/>
            <a:endParaRPr lang="en-US" sz="2800" b="1" dirty="0">
              <a:solidFill>
                <a:schemeClr val="bg1"/>
              </a:solidFill>
            </a:endParaRPr>
          </a:p>
        </p:txBody>
      </p:sp>
    </p:spTree>
    <p:extLst>
      <p:ext uri="{BB962C8B-B14F-4D97-AF65-F5344CB8AC3E}">
        <p14:creationId xmlns:p14="http://schemas.microsoft.com/office/powerpoint/2010/main" val="14583754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flipV="1">
            <a:off x="695739" y="2438400"/>
            <a:ext cx="10800522" cy="3827832"/>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5" name="Rectangle 4"/>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95739" y="1346321"/>
            <a:ext cx="10800522" cy="646331"/>
          </a:xfrm>
          <a:prstGeom prst="rect">
            <a:avLst/>
          </a:prstGeom>
          <a:noFill/>
        </p:spPr>
        <p:txBody>
          <a:bodyPr wrap="square" rtlCol="0" anchor="ctr">
            <a:spAutoFit/>
          </a:bodyPr>
          <a:lstStyle/>
          <a:p>
            <a:pPr algn="ctr"/>
            <a:r>
              <a:rPr lang="en-US" sz="3600" b="1" dirty="0">
                <a:solidFill>
                  <a:srgbClr val="27515E"/>
                </a:solidFill>
              </a:rPr>
              <a:t>How this class is designed to get you </a:t>
            </a:r>
            <a:r>
              <a:rPr lang="en-US" sz="3600" b="1" dirty="0" smtClean="0">
                <a:solidFill>
                  <a:srgbClr val="27515E"/>
                </a:solidFill>
              </a:rPr>
              <a:t>there!</a:t>
            </a:r>
            <a:endParaRPr lang="en-US" sz="3600" b="1" dirty="0">
              <a:solidFill>
                <a:srgbClr val="27515E"/>
              </a:solidFill>
            </a:endParaRPr>
          </a:p>
        </p:txBody>
      </p:sp>
      <p:sp>
        <p:nvSpPr>
          <p:cNvPr id="2" name="Rectangle 1"/>
          <p:cNvSpPr/>
          <p:nvPr/>
        </p:nvSpPr>
        <p:spPr>
          <a:xfrm>
            <a:off x="2966681" y="3244334"/>
            <a:ext cx="6258636" cy="1815882"/>
          </a:xfrm>
          <a:prstGeom prst="rect">
            <a:avLst/>
          </a:prstGeom>
        </p:spPr>
        <p:txBody>
          <a:bodyPr wrap="none">
            <a:spAutoFit/>
          </a:bodyPr>
          <a:lstStyle/>
          <a:p>
            <a:pPr marL="514350" indent="-514350" algn="ctr">
              <a:buAutoNum type="arabicPeriod"/>
            </a:pPr>
            <a:r>
              <a:rPr lang="en-US" sz="2800" b="1" dirty="0" smtClean="0">
                <a:solidFill>
                  <a:srgbClr val="3C7E94"/>
                </a:solidFill>
              </a:rPr>
              <a:t>A Skill Building Environment</a:t>
            </a:r>
          </a:p>
          <a:p>
            <a:pPr marL="514350" indent="-514350" algn="ctr">
              <a:buAutoNum type="arabicPeriod"/>
            </a:pPr>
            <a:endParaRPr lang="en-US" sz="2800" b="1" dirty="0" smtClean="0">
              <a:solidFill>
                <a:schemeClr val="bg1"/>
              </a:solidFill>
            </a:endParaRPr>
          </a:p>
          <a:p>
            <a:pPr algn="ctr"/>
            <a:r>
              <a:rPr lang="en-US" sz="2800" b="1" dirty="0">
                <a:solidFill>
                  <a:schemeClr val="bg1"/>
                </a:solidFill>
              </a:rPr>
              <a:t>2. Guide you through </a:t>
            </a:r>
            <a:r>
              <a:rPr lang="en-US" sz="2800" b="1" dirty="0" smtClean="0">
                <a:solidFill>
                  <a:schemeClr val="bg1"/>
                </a:solidFill>
              </a:rPr>
              <a:t>building </a:t>
            </a:r>
            <a:r>
              <a:rPr lang="en-US" sz="2800" b="1" dirty="0">
                <a:solidFill>
                  <a:schemeClr val="bg1"/>
                </a:solidFill>
              </a:rPr>
              <a:t>a Portfolio</a:t>
            </a:r>
          </a:p>
          <a:p>
            <a:pPr algn="ctr"/>
            <a:endParaRPr lang="en-US" sz="2800" b="1" dirty="0">
              <a:solidFill>
                <a:schemeClr val="bg1"/>
              </a:solidFill>
            </a:endParaRPr>
          </a:p>
        </p:txBody>
      </p:sp>
    </p:spTree>
    <p:extLst>
      <p:ext uri="{BB962C8B-B14F-4D97-AF65-F5344CB8AC3E}">
        <p14:creationId xmlns:p14="http://schemas.microsoft.com/office/powerpoint/2010/main" val="3849628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05296" y="2350193"/>
            <a:ext cx="10581408" cy="147400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27515E"/>
                </a:solidFill>
              </a:rPr>
              <a:t>From </a:t>
            </a:r>
            <a:r>
              <a:rPr lang="en-US" sz="2400" b="1" dirty="0" err="1" smtClean="0">
                <a:solidFill>
                  <a:srgbClr val="27515E"/>
                </a:solidFill>
              </a:rPr>
              <a:t>Quora</a:t>
            </a:r>
            <a:r>
              <a:rPr lang="en-US" sz="2400" b="1" dirty="0" smtClean="0">
                <a:solidFill>
                  <a:srgbClr val="27515E"/>
                </a:solidFill>
              </a:rPr>
              <a:t>: </a:t>
            </a:r>
          </a:p>
          <a:p>
            <a:pPr algn="ctr"/>
            <a:r>
              <a:rPr lang="en-US" sz="2400" b="1" dirty="0" smtClean="0">
                <a:solidFill>
                  <a:srgbClr val="27515E"/>
                </a:solidFill>
                <a:hlinkClick r:id="rId3"/>
              </a:rPr>
              <a:t>Would you hire a data scientist with no Degree?</a:t>
            </a:r>
            <a:endParaRPr lang="en-US" sz="2400" b="1" dirty="0" smtClean="0">
              <a:solidFill>
                <a:srgbClr val="27515E"/>
              </a:solidFill>
            </a:endParaRPr>
          </a:p>
        </p:txBody>
      </p:sp>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95739" y="1282327"/>
            <a:ext cx="10800522" cy="646331"/>
          </a:xfrm>
          <a:prstGeom prst="rect">
            <a:avLst/>
          </a:prstGeom>
          <a:noFill/>
        </p:spPr>
        <p:txBody>
          <a:bodyPr wrap="square" rtlCol="0" anchor="ctr">
            <a:spAutoFit/>
          </a:bodyPr>
          <a:lstStyle/>
          <a:p>
            <a:pPr algn="ctr"/>
            <a:r>
              <a:rPr lang="en-US" sz="3600" b="1" dirty="0">
                <a:solidFill>
                  <a:srgbClr val="27515E"/>
                </a:solidFill>
              </a:rPr>
              <a:t>Why is this important</a:t>
            </a:r>
            <a:r>
              <a:rPr lang="en-US" sz="3600" b="1" dirty="0" smtClean="0">
                <a:solidFill>
                  <a:srgbClr val="27515E"/>
                </a:solidFill>
              </a:rPr>
              <a:t>?</a:t>
            </a:r>
            <a:endParaRPr lang="en-US" sz="3600" b="1" dirty="0">
              <a:solidFill>
                <a:srgbClr val="27515E"/>
              </a:solidFill>
            </a:endParaRPr>
          </a:p>
        </p:txBody>
      </p:sp>
      <p:sp>
        <p:nvSpPr>
          <p:cNvPr id="12" name="Rectangle 11"/>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biLevel thresh="25000"/>
          </a:blip>
          <a:stretch>
            <a:fillRect/>
          </a:stretch>
        </p:blipFill>
        <p:spPr>
          <a:xfrm>
            <a:off x="735495" y="5812199"/>
            <a:ext cx="1770725" cy="414277"/>
          </a:xfrm>
          <a:prstGeom prst="rect">
            <a:avLst/>
          </a:prstGeom>
        </p:spPr>
      </p:pic>
    </p:spTree>
    <p:extLst>
      <p:ext uri="{BB962C8B-B14F-4D97-AF65-F5344CB8AC3E}">
        <p14:creationId xmlns:p14="http://schemas.microsoft.com/office/powerpoint/2010/main" val="12715992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65646" y="1685489"/>
            <a:ext cx="9530615" cy="378747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rgbClr val="27515E"/>
                </a:solidFill>
              </a:rPr>
              <a:t>1993	 	UIL </a:t>
            </a:r>
            <a:r>
              <a:rPr lang="mr-IN" dirty="0" smtClean="0">
                <a:solidFill>
                  <a:srgbClr val="27515E"/>
                </a:solidFill>
              </a:rPr>
              <a:t>–</a:t>
            </a:r>
            <a:r>
              <a:rPr lang="en-US" dirty="0" smtClean="0">
                <a:solidFill>
                  <a:srgbClr val="27515E"/>
                </a:solidFill>
              </a:rPr>
              <a:t> Maps, Charts, and Graphs (6</a:t>
            </a:r>
            <a:r>
              <a:rPr lang="en-US" baseline="30000" dirty="0" smtClean="0">
                <a:solidFill>
                  <a:srgbClr val="27515E"/>
                </a:solidFill>
              </a:rPr>
              <a:t>th</a:t>
            </a:r>
            <a:r>
              <a:rPr lang="en-US" dirty="0" smtClean="0">
                <a:solidFill>
                  <a:srgbClr val="27515E"/>
                </a:solidFill>
              </a:rPr>
              <a:t> Grade)</a:t>
            </a:r>
          </a:p>
          <a:p>
            <a:r>
              <a:rPr lang="en-US" dirty="0" smtClean="0">
                <a:solidFill>
                  <a:srgbClr val="27515E"/>
                </a:solidFill>
              </a:rPr>
              <a:t>1996 </a:t>
            </a:r>
            <a:r>
              <a:rPr lang="en-US" dirty="0">
                <a:solidFill>
                  <a:srgbClr val="27515E"/>
                </a:solidFill>
              </a:rPr>
              <a:t>	</a:t>
            </a:r>
            <a:r>
              <a:rPr lang="en-US" dirty="0" smtClean="0">
                <a:solidFill>
                  <a:srgbClr val="27515E"/>
                </a:solidFill>
              </a:rPr>
              <a:t>	Mandatory Computer Science for all Freshman (9</a:t>
            </a:r>
            <a:r>
              <a:rPr lang="en-US" baseline="30000" dirty="0" smtClean="0">
                <a:solidFill>
                  <a:srgbClr val="27515E"/>
                </a:solidFill>
              </a:rPr>
              <a:t>th</a:t>
            </a:r>
            <a:r>
              <a:rPr lang="en-US" dirty="0" smtClean="0">
                <a:solidFill>
                  <a:srgbClr val="27515E"/>
                </a:solidFill>
              </a:rPr>
              <a:t> Grade)</a:t>
            </a:r>
          </a:p>
          <a:p>
            <a:r>
              <a:rPr lang="en-US" dirty="0" smtClean="0">
                <a:solidFill>
                  <a:srgbClr val="27515E"/>
                </a:solidFill>
              </a:rPr>
              <a:t>1996-1999 </a:t>
            </a:r>
            <a:r>
              <a:rPr lang="en-US" dirty="0">
                <a:solidFill>
                  <a:srgbClr val="27515E"/>
                </a:solidFill>
              </a:rPr>
              <a:t>	</a:t>
            </a:r>
            <a:r>
              <a:rPr lang="en-US" dirty="0" smtClean="0">
                <a:solidFill>
                  <a:srgbClr val="27515E"/>
                </a:solidFill>
              </a:rPr>
              <a:t>Computer Science Academic Competitions, State Level (9</a:t>
            </a:r>
            <a:r>
              <a:rPr lang="en-US" baseline="30000" dirty="0" smtClean="0">
                <a:solidFill>
                  <a:srgbClr val="27515E"/>
                </a:solidFill>
              </a:rPr>
              <a:t>th</a:t>
            </a:r>
            <a:r>
              <a:rPr lang="en-US" dirty="0" smtClean="0">
                <a:solidFill>
                  <a:srgbClr val="27515E"/>
                </a:solidFill>
              </a:rPr>
              <a:t>-12</a:t>
            </a:r>
            <a:r>
              <a:rPr lang="en-US" baseline="30000" dirty="0" smtClean="0">
                <a:solidFill>
                  <a:srgbClr val="27515E"/>
                </a:solidFill>
              </a:rPr>
              <a:t>th</a:t>
            </a:r>
            <a:r>
              <a:rPr lang="en-US" dirty="0" smtClean="0">
                <a:solidFill>
                  <a:srgbClr val="27515E"/>
                </a:solidFill>
              </a:rPr>
              <a:t>)</a:t>
            </a:r>
          </a:p>
          <a:p>
            <a:r>
              <a:rPr lang="en-US" dirty="0" smtClean="0">
                <a:solidFill>
                  <a:srgbClr val="27515E"/>
                </a:solidFill>
              </a:rPr>
              <a:t>1999-2003 </a:t>
            </a:r>
            <a:r>
              <a:rPr lang="en-US" dirty="0">
                <a:solidFill>
                  <a:srgbClr val="27515E"/>
                </a:solidFill>
              </a:rPr>
              <a:t>	</a:t>
            </a:r>
            <a:r>
              <a:rPr lang="en-US" dirty="0" smtClean="0">
                <a:solidFill>
                  <a:srgbClr val="27515E"/>
                </a:solidFill>
              </a:rPr>
              <a:t>Section Leader, Introductory Computer Science 4 years</a:t>
            </a:r>
          </a:p>
          <a:p>
            <a:r>
              <a:rPr lang="en-US" dirty="0">
                <a:solidFill>
                  <a:srgbClr val="27515E"/>
                </a:solidFill>
              </a:rPr>
              <a:t>2002 	</a:t>
            </a:r>
            <a:r>
              <a:rPr lang="en-US" dirty="0" smtClean="0">
                <a:solidFill>
                  <a:srgbClr val="27515E"/>
                </a:solidFill>
              </a:rPr>
              <a:t>	Microsoft Software Internship</a:t>
            </a:r>
          </a:p>
          <a:p>
            <a:r>
              <a:rPr lang="en-US" dirty="0" smtClean="0">
                <a:solidFill>
                  <a:srgbClr val="27515E"/>
                </a:solidFill>
              </a:rPr>
              <a:t>1999-2003 	Stanford BS Computer Science </a:t>
            </a:r>
            <a:r>
              <a:rPr lang="mr-IN" dirty="0" smtClean="0">
                <a:solidFill>
                  <a:srgbClr val="27515E"/>
                </a:solidFill>
              </a:rPr>
              <a:t>–</a:t>
            </a:r>
            <a:r>
              <a:rPr lang="en-US" dirty="0" smtClean="0">
                <a:solidFill>
                  <a:srgbClr val="27515E"/>
                </a:solidFill>
              </a:rPr>
              <a:t> ’C’ in Database Course</a:t>
            </a:r>
          </a:p>
          <a:p>
            <a:r>
              <a:rPr lang="en-US" dirty="0" smtClean="0">
                <a:solidFill>
                  <a:srgbClr val="27515E"/>
                </a:solidFill>
              </a:rPr>
              <a:t>2003-2006 	Google, Click fraud, python, SQL, internal tools development</a:t>
            </a:r>
          </a:p>
          <a:p>
            <a:r>
              <a:rPr lang="en-US" dirty="0" smtClean="0">
                <a:solidFill>
                  <a:srgbClr val="27515E"/>
                </a:solidFill>
              </a:rPr>
              <a:t>2006-2008 </a:t>
            </a:r>
            <a:r>
              <a:rPr lang="en-US" dirty="0">
                <a:solidFill>
                  <a:srgbClr val="27515E"/>
                </a:solidFill>
              </a:rPr>
              <a:t>	</a:t>
            </a:r>
            <a:r>
              <a:rPr lang="en-US" dirty="0" smtClean="0">
                <a:solidFill>
                  <a:srgbClr val="27515E"/>
                </a:solidFill>
              </a:rPr>
              <a:t>Hawaii International Film Festival, PHP Intranet Development</a:t>
            </a:r>
          </a:p>
          <a:p>
            <a:r>
              <a:rPr lang="en-US" dirty="0" smtClean="0">
                <a:solidFill>
                  <a:srgbClr val="27515E"/>
                </a:solidFill>
              </a:rPr>
              <a:t>2008-2010 </a:t>
            </a:r>
            <a:r>
              <a:rPr lang="en-US" dirty="0">
                <a:solidFill>
                  <a:srgbClr val="27515E"/>
                </a:solidFill>
              </a:rPr>
              <a:t>	</a:t>
            </a:r>
            <a:r>
              <a:rPr lang="en-US" dirty="0" smtClean="0">
                <a:solidFill>
                  <a:srgbClr val="27515E"/>
                </a:solidFill>
              </a:rPr>
              <a:t>Freelance and nonprofit Web Development </a:t>
            </a:r>
          </a:p>
          <a:p>
            <a:r>
              <a:rPr lang="en-US" dirty="0" smtClean="0">
                <a:solidFill>
                  <a:srgbClr val="27515E"/>
                </a:solidFill>
              </a:rPr>
              <a:t>2010-2013 	MBA, Courses in Stats, Econ, </a:t>
            </a:r>
            <a:r>
              <a:rPr lang="en-US" dirty="0" smtClean="0">
                <a:solidFill>
                  <a:srgbClr val="27515E"/>
                </a:solidFill>
                <a:hlinkClick r:id="rId3"/>
              </a:rPr>
              <a:t>Entrepreneurship</a:t>
            </a:r>
            <a:r>
              <a:rPr lang="en-US" dirty="0" smtClean="0">
                <a:solidFill>
                  <a:srgbClr val="27515E"/>
                </a:solidFill>
              </a:rPr>
              <a:t>, Market Research, GIS, Finance</a:t>
            </a:r>
          </a:p>
          <a:p>
            <a:r>
              <a:rPr lang="en-US" dirty="0" smtClean="0">
                <a:solidFill>
                  <a:srgbClr val="27515E"/>
                </a:solidFill>
              </a:rPr>
              <a:t>2010-2014 	</a:t>
            </a:r>
            <a:r>
              <a:rPr lang="en-US" dirty="0" smtClean="0">
                <a:solidFill>
                  <a:srgbClr val="27515E"/>
                </a:solidFill>
                <a:hlinkClick r:id="rId4"/>
              </a:rPr>
              <a:t>Academic Research Support </a:t>
            </a:r>
            <a:r>
              <a:rPr lang="en-US" dirty="0" smtClean="0">
                <a:solidFill>
                  <a:srgbClr val="27515E"/>
                </a:solidFill>
              </a:rPr>
              <a:t>at UHERO, </a:t>
            </a:r>
            <a:r>
              <a:rPr lang="en-US" dirty="0" smtClean="0">
                <a:solidFill>
                  <a:srgbClr val="27515E"/>
                </a:solidFill>
                <a:hlinkClick r:id="rId5"/>
              </a:rPr>
              <a:t>Ruby on Rails, Data Architecture</a:t>
            </a:r>
            <a:r>
              <a:rPr lang="en-US" dirty="0" smtClean="0">
                <a:solidFill>
                  <a:srgbClr val="27515E"/>
                </a:solidFill>
              </a:rPr>
              <a:t>, </a:t>
            </a:r>
            <a:r>
              <a:rPr lang="en-US" dirty="0" smtClean="0">
                <a:solidFill>
                  <a:srgbClr val="27515E"/>
                </a:solidFill>
                <a:hlinkClick r:id="rId6"/>
              </a:rPr>
              <a:t>Data Viz</a:t>
            </a:r>
            <a:endParaRPr lang="en-US" dirty="0" smtClean="0">
              <a:solidFill>
                <a:srgbClr val="27515E"/>
              </a:solidFill>
            </a:endParaRPr>
          </a:p>
          <a:p>
            <a:r>
              <a:rPr lang="en-US" dirty="0" smtClean="0">
                <a:solidFill>
                  <a:srgbClr val="27515E"/>
                </a:solidFill>
              </a:rPr>
              <a:t>2012-2014 	</a:t>
            </a:r>
            <a:r>
              <a:rPr lang="en-US" dirty="0" smtClean="0">
                <a:solidFill>
                  <a:srgbClr val="27515E"/>
                </a:solidFill>
                <a:hlinkClick r:id="rId7"/>
              </a:rPr>
              <a:t>Civic Technology</a:t>
            </a:r>
            <a:r>
              <a:rPr lang="en-US" dirty="0" smtClean="0">
                <a:solidFill>
                  <a:srgbClr val="27515E"/>
                </a:solidFill>
              </a:rPr>
              <a:t>, </a:t>
            </a:r>
            <a:r>
              <a:rPr lang="en-US" dirty="0" smtClean="0">
                <a:solidFill>
                  <a:srgbClr val="27515E"/>
                </a:solidFill>
                <a:hlinkClick r:id="rId8"/>
              </a:rPr>
              <a:t>Data Visualization</a:t>
            </a:r>
            <a:endParaRPr lang="en-US" dirty="0" smtClean="0">
              <a:solidFill>
                <a:srgbClr val="27515E"/>
              </a:solidFill>
            </a:endParaRPr>
          </a:p>
          <a:p>
            <a:r>
              <a:rPr lang="en-US" dirty="0" smtClean="0">
                <a:solidFill>
                  <a:srgbClr val="27515E"/>
                </a:solidFill>
              </a:rPr>
              <a:t>2014-2017 	Launched Bikeshare</a:t>
            </a:r>
          </a:p>
        </p:txBody>
      </p:sp>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95739" y="1039158"/>
            <a:ext cx="10800522" cy="646331"/>
          </a:xfrm>
          <a:prstGeom prst="rect">
            <a:avLst/>
          </a:prstGeom>
          <a:noFill/>
        </p:spPr>
        <p:txBody>
          <a:bodyPr wrap="square" rtlCol="0" anchor="ctr">
            <a:spAutoFit/>
          </a:bodyPr>
          <a:lstStyle/>
          <a:p>
            <a:pPr algn="ctr"/>
            <a:r>
              <a:rPr lang="en-US" sz="3600" b="1" dirty="0">
                <a:solidFill>
                  <a:srgbClr val="27515E"/>
                </a:solidFill>
              </a:rPr>
              <a:t>My Journey Through Data Analysis </a:t>
            </a:r>
            <a:r>
              <a:rPr lang="en-US" sz="3600" b="1" dirty="0" smtClean="0">
                <a:solidFill>
                  <a:srgbClr val="27515E"/>
                </a:solidFill>
              </a:rPr>
              <a:t>Education</a:t>
            </a:r>
            <a:endParaRPr lang="en-US" sz="3600" b="1" dirty="0">
              <a:solidFill>
                <a:srgbClr val="27515E"/>
              </a:solidFill>
            </a:endParaRPr>
          </a:p>
        </p:txBody>
      </p:sp>
      <p:cxnSp>
        <p:nvCxnSpPr>
          <p:cNvPr id="20" name="Straight Arrow Connector 19"/>
          <p:cNvCxnSpPr/>
          <p:nvPr/>
        </p:nvCxnSpPr>
        <p:spPr>
          <a:xfrm>
            <a:off x="3464897" y="1883748"/>
            <a:ext cx="1" cy="3390954"/>
          </a:xfrm>
          <a:prstGeom prst="straightConnector1">
            <a:avLst/>
          </a:prstGeom>
          <a:ln w="63500">
            <a:solidFill>
              <a:srgbClr val="27515E"/>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9">
            <a:biLevel thresh="25000"/>
          </a:blip>
          <a:stretch>
            <a:fillRect/>
          </a:stretch>
        </p:blipFill>
        <p:spPr>
          <a:xfrm>
            <a:off x="735495" y="5812199"/>
            <a:ext cx="1770725" cy="414277"/>
          </a:xfrm>
          <a:prstGeom prst="rect">
            <a:avLst/>
          </a:prstGeom>
        </p:spPr>
      </p:pic>
    </p:spTree>
    <p:extLst>
      <p:ext uri="{BB962C8B-B14F-4D97-AF65-F5344CB8AC3E}">
        <p14:creationId xmlns:p14="http://schemas.microsoft.com/office/powerpoint/2010/main" val="9514713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695739" y="1900933"/>
            <a:ext cx="10800522" cy="3509267"/>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820779" y="2547633"/>
            <a:ext cx="8550442" cy="2123658"/>
          </a:xfrm>
          <a:prstGeom prst="rect">
            <a:avLst/>
          </a:prstGeom>
          <a:noFill/>
        </p:spPr>
        <p:txBody>
          <a:bodyPr wrap="square" rtlCol="0" anchor="ctr">
            <a:spAutoFit/>
          </a:bodyPr>
          <a:lstStyle/>
          <a:p>
            <a:pPr algn="ctr"/>
            <a:r>
              <a:rPr lang="en-US" sz="4400" i="1" dirty="0" smtClean="0">
                <a:solidFill>
                  <a:schemeClr val="bg1"/>
                </a:solidFill>
              </a:rPr>
              <a:t>“These 40 weeks attempt to capture the benefit of everything I’ve learned over the past </a:t>
            </a:r>
            <a:r>
              <a:rPr lang="en-US" sz="4400" i="1" smtClean="0">
                <a:solidFill>
                  <a:schemeClr val="bg1"/>
                </a:solidFill>
              </a:rPr>
              <a:t>20 years.”</a:t>
            </a:r>
            <a:endParaRPr lang="en-US" sz="4400" i="1" dirty="0">
              <a:solidFill>
                <a:schemeClr val="bg1"/>
              </a:solidFill>
            </a:endParaRPr>
          </a:p>
        </p:txBody>
      </p:sp>
      <p:sp>
        <p:nvSpPr>
          <p:cNvPr id="10" name="TextBox 9"/>
          <p:cNvSpPr txBox="1"/>
          <p:nvPr/>
        </p:nvSpPr>
        <p:spPr>
          <a:xfrm>
            <a:off x="695739" y="823715"/>
            <a:ext cx="10800522" cy="1077218"/>
          </a:xfrm>
          <a:prstGeom prst="rect">
            <a:avLst/>
          </a:prstGeom>
          <a:noFill/>
        </p:spPr>
        <p:txBody>
          <a:bodyPr wrap="square" rtlCol="0" anchor="ctr">
            <a:spAutoFit/>
          </a:bodyPr>
          <a:lstStyle/>
          <a:p>
            <a:pPr algn="ctr"/>
            <a:r>
              <a:rPr lang="en-US" sz="3600" b="1" dirty="0">
                <a:solidFill>
                  <a:srgbClr val="27515E"/>
                </a:solidFill>
              </a:rPr>
              <a:t>Values of Learning, </a:t>
            </a:r>
            <a:r>
              <a:rPr lang="en-US" sz="3600" b="1" dirty="0" smtClean="0">
                <a:solidFill>
                  <a:srgbClr val="27515E"/>
                </a:solidFill>
              </a:rPr>
              <a:t>Particularly </a:t>
            </a:r>
            <a:r>
              <a:rPr lang="en-US" sz="3600" b="1" dirty="0">
                <a:solidFill>
                  <a:srgbClr val="27515E"/>
                </a:solidFill>
              </a:rPr>
              <a:t>in Technology</a:t>
            </a:r>
          </a:p>
          <a:p>
            <a:pPr algn="ctr"/>
            <a:endParaRPr lang="en-US" sz="2800" b="1" dirty="0" smtClean="0">
              <a:solidFill>
                <a:srgbClr val="27515E"/>
              </a:solidFill>
            </a:endParaRPr>
          </a:p>
        </p:txBody>
      </p:sp>
      <p:sp>
        <p:nvSpPr>
          <p:cNvPr id="12" name="Rectangle 11"/>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biLevel thresh="25000"/>
          </a:blip>
          <a:stretch>
            <a:fillRect/>
          </a:stretch>
        </p:blipFill>
        <p:spPr>
          <a:xfrm>
            <a:off x="735495" y="5812199"/>
            <a:ext cx="1770725" cy="414277"/>
          </a:xfrm>
          <a:prstGeom prst="rect">
            <a:avLst/>
          </a:prstGeom>
        </p:spPr>
      </p:pic>
    </p:spTree>
    <p:extLst>
      <p:ext uri="{BB962C8B-B14F-4D97-AF65-F5344CB8AC3E}">
        <p14:creationId xmlns:p14="http://schemas.microsoft.com/office/powerpoint/2010/main" val="2622161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49680" y="929640"/>
            <a:ext cx="9610825" cy="429768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27515E"/>
                </a:solidFill>
              </a:rPr>
              <a:t>Motivations</a:t>
            </a:r>
            <a:endParaRPr lang="en-US" dirty="0">
              <a:solidFill>
                <a:srgbClr val="27515E"/>
              </a:solidFill>
            </a:endParaRPr>
          </a:p>
          <a:p>
            <a:pPr lvl="0"/>
            <a:r>
              <a:rPr lang="en-US" dirty="0">
                <a:solidFill>
                  <a:srgbClr val="27515E"/>
                </a:solidFill>
              </a:rPr>
              <a:t>When you want something, you will learn how to get it. That something could be a new job, a new client, a new hobby, or simply curiosity. But you have to want something, and there really is no substitute for that motivation when it comes to learning</a:t>
            </a:r>
          </a:p>
          <a:p>
            <a:r>
              <a:rPr lang="en-US" dirty="0">
                <a:solidFill>
                  <a:srgbClr val="27515E"/>
                </a:solidFill>
              </a:rPr>
              <a:t> </a:t>
            </a:r>
          </a:p>
        </p:txBody>
      </p:sp>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95739" y="823715"/>
            <a:ext cx="10800522" cy="1077218"/>
          </a:xfrm>
          <a:prstGeom prst="rect">
            <a:avLst/>
          </a:prstGeom>
          <a:noFill/>
        </p:spPr>
        <p:txBody>
          <a:bodyPr wrap="square" rtlCol="0" anchor="ctr">
            <a:spAutoFit/>
          </a:bodyPr>
          <a:lstStyle/>
          <a:p>
            <a:pPr algn="ctr"/>
            <a:r>
              <a:rPr lang="en-US" sz="3600" b="1" dirty="0">
                <a:solidFill>
                  <a:srgbClr val="27515E"/>
                </a:solidFill>
              </a:rPr>
              <a:t>Values of Learning, </a:t>
            </a:r>
            <a:r>
              <a:rPr lang="en-US" sz="3600" b="1" dirty="0" smtClean="0">
                <a:solidFill>
                  <a:srgbClr val="27515E"/>
                </a:solidFill>
              </a:rPr>
              <a:t>Particularly </a:t>
            </a:r>
            <a:r>
              <a:rPr lang="en-US" sz="3600" b="1" dirty="0">
                <a:solidFill>
                  <a:srgbClr val="27515E"/>
                </a:solidFill>
              </a:rPr>
              <a:t>in Technology</a:t>
            </a:r>
          </a:p>
          <a:p>
            <a:pPr algn="ctr"/>
            <a:endParaRPr lang="en-US" sz="2800" b="1" dirty="0" smtClean="0">
              <a:solidFill>
                <a:srgbClr val="27515E"/>
              </a:solidFill>
            </a:endParaRPr>
          </a:p>
        </p:txBody>
      </p:sp>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biLevel thresh="25000"/>
          </a:blip>
          <a:stretch>
            <a:fillRect/>
          </a:stretch>
        </p:blipFill>
        <p:spPr>
          <a:xfrm>
            <a:off x="735495" y="5812199"/>
            <a:ext cx="1770725" cy="414277"/>
          </a:xfrm>
          <a:prstGeom prst="rect">
            <a:avLst/>
          </a:prstGeom>
        </p:spPr>
      </p:pic>
    </p:spTree>
    <p:extLst>
      <p:ext uri="{BB962C8B-B14F-4D97-AF65-F5344CB8AC3E}">
        <p14:creationId xmlns:p14="http://schemas.microsoft.com/office/powerpoint/2010/main" val="20588318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flipV="1">
            <a:off x="695739" y="1804570"/>
            <a:ext cx="10800522" cy="4461661"/>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01803" y="1805116"/>
            <a:ext cx="10188393" cy="400708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ea typeface="Arial" charset="0"/>
                <a:cs typeface="Arial" charset="0"/>
              </a:rPr>
              <a:t>Mental Models</a:t>
            </a:r>
            <a:endParaRPr lang="en-US" sz="1600" dirty="0">
              <a:solidFill>
                <a:schemeClr val="bg1"/>
              </a:solidFill>
              <a:ea typeface="Arial" charset="0"/>
              <a:cs typeface="Arial" charset="0"/>
            </a:endParaRPr>
          </a:p>
          <a:p>
            <a:pPr marL="285750" lvl="0" indent="-285750">
              <a:buFont typeface="Arial" charset="0"/>
              <a:buChar char="•"/>
            </a:pPr>
            <a:r>
              <a:rPr lang="en-US" sz="1600" dirty="0">
                <a:solidFill>
                  <a:schemeClr val="bg1"/>
                </a:solidFill>
                <a:ea typeface="Arial" charset="0"/>
                <a:cs typeface="Arial" charset="0"/>
              </a:rPr>
              <a:t>Understanding begins with a mental model of a concept. Those mental models may start simply, but can develop significantly more richness over time</a:t>
            </a:r>
            <a:r>
              <a:rPr lang="en-US" sz="1600" dirty="0" smtClean="0">
                <a:solidFill>
                  <a:schemeClr val="bg1"/>
                </a:solidFill>
                <a:ea typeface="Arial" charset="0"/>
                <a:cs typeface="Arial" charset="0"/>
              </a:rPr>
              <a:t>.</a:t>
            </a:r>
          </a:p>
          <a:p>
            <a:pPr lvl="0"/>
            <a:endParaRPr lang="en-US" sz="1600" dirty="0">
              <a:solidFill>
                <a:schemeClr val="bg1"/>
              </a:solidFill>
              <a:ea typeface="Arial" charset="0"/>
              <a:cs typeface="Arial" charset="0"/>
            </a:endParaRPr>
          </a:p>
          <a:p>
            <a:r>
              <a:rPr lang="en-US" sz="1600" b="1" dirty="0" smtClean="0">
                <a:solidFill>
                  <a:schemeClr val="bg1"/>
                </a:solidFill>
                <a:ea typeface="Arial" charset="0"/>
                <a:cs typeface="Arial" charset="0"/>
              </a:rPr>
              <a:t>Questions</a:t>
            </a:r>
          </a:p>
          <a:p>
            <a:pPr marL="285750" indent="-285750">
              <a:buFont typeface="Arial" charset="0"/>
              <a:buChar char="•"/>
            </a:pPr>
            <a:r>
              <a:rPr lang="en-US" sz="1600" dirty="0" smtClean="0">
                <a:solidFill>
                  <a:schemeClr val="bg1"/>
                </a:solidFill>
                <a:ea typeface="Arial" charset="0"/>
                <a:cs typeface="Arial" charset="0"/>
              </a:rPr>
              <a:t>Reflecting </a:t>
            </a:r>
            <a:r>
              <a:rPr lang="en-US" sz="1600" dirty="0">
                <a:solidFill>
                  <a:schemeClr val="bg1"/>
                </a:solidFill>
                <a:ea typeface="Arial" charset="0"/>
                <a:cs typeface="Arial" charset="0"/>
              </a:rPr>
              <a:t>on questions helps you call up analogies you can bring to bear on mental models you are </a:t>
            </a:r>
            <a:r>
              <a:rPr lang="en-US" sz="1600" dirty="0" err="1" smtClean="0">
                <a:solidFill>
                  <a:schemeClr val="bg1"/>
                </a:solidFill>
                <a:ea typeface="Arial" charset="0"/>
                <a:cs typeface="Arial" charset="0"/>
              </a:rPr>
              <a:t>forming.The</a:t>
            </a:r>
            <a:r>
              <a:rPr lang="en-US" sz="1600" dirty="0" smtClean="0">
                <a:solidFill>
                  <a:schemeClr val="bg1"/>
                </a:solidFill>
                <a:ea typeface="Arial" charset="0"/>
                <a:cs typeface="Arial" charset="0"/>
              </a:rPr>
              <a:t> </a:t>
            </a:r>
            <a:r>
              <a:rPr lang="en-US" sz="1600" dirty="0" err="1">
                <a:solidFill>
                  <a:schemeClr val="bg1"/>
                </a:solidFill>
                <a:ea typeface="Arial" charset="0"/>
                <a:cs typeface="Arial" charset="0"/>
              </a:rPr>
              <a:t>DevLeague</a:t>
            </a:r>
            <a:r>
              <a:rPr lang="en-US" sz="1600" dirty="0">
                <a:solidFill>
                  <a:schemeClr val="bg1"/>
                </a:solidFill>
                <a:ea typeface="Arial" charset="0"/>
                <a:cs typeface="Arial" charset="0"/>
              </a:rPr>
              <a:t> coaches and experts (and perhaps you and your cohort mates) seek to ask those questions that help you arrive at “answers” that reflect your experience or hypotheses that are consistent with the evidence you have observed in your own life.</a:t>
            </a:r>
          </a:p>
          <a:p>
            <a:endParaRPr lang="en-US" sz="1600" dirty="0">
              <a:solidFill>
                <a:schemeClr val="bg1"/>
              </a:solidFill>
              <a:ea typeface="Arial" charset="0"/>
              <a:cs typeface="Arial" charset="0"/>
            </a:endParaRPr>
          </a:p>
          <a:p>
            <a:r>
              <a:rPr lang="en-US" sz="1600" b="1" dirty="0">
                <a:solidFill>
                  <a:schemeClr val="bg1"/>
                </a:solidFill>
                <a:ea typeface="Arial" charset="0"/>
                <a:cs typeface="Arial" charset="0"/>
              </a:rPr>
              <a:t>Analogies</a:t>
            </a:r>
            <a:endParaRPr lang="en-US" sz="1600" dirty="0">
              <a:solidFill>
                <a:schemeClr val="bg1"/>
              </a:solidFill>
              <a:ea typeface="Arial" charset="0"/>
              <a:cs typeface="Arial" charset="0"/>
            </a:endParaRPr>
          </a:p>
          <a:p>
            <a:pPr marL="285750" lvl="0" indent="-285750">
              <a:buFont typeface="Arial" charset="0"/>
              <a:buChar char="•"/>
            </a:pPr>
            <a:r>
              <a:rPr lang="en-US" sz="1600" dirty="0">
                <a:solidFill>
                  <a:schemeClr val="bg1"/>
                </a:solidFill>
                <a:ea typeface="Arial" charset="0"/>
                <a:cs typeface="Arial" charset="0"/>
              </a:rPr>
              <a:t>You already know a lot about how the world works. If you find a relevant analogy, you can use it to pre-populate your mental models for new ideas and new concepts.</a:t>
            </a:r>
          </a:p>
          <a:p>
            <a:pPr marL="285750" lvl="0" indent="-285750">
              <a:buFont typeface="Arial" charset="0"/>
              <a:buChar char="•"/>
            </a:pPr>
            <a:r>
              <a:rPr lang="en-US" sz="1600" dirty="0">
                <a:solidFill>
                  <a:schemeClr val="bg1"/>
                </a:solidFill>
                <a:ea typeface="Arial" charset="0"/>
                <a:cs typeface="Arial" charset="0"/>
              </a:rPr>
              <a:t>Your experience is rich with analogies. Those analogies don’t only help you, they also help your cohort-mates</a:t>
            </a:r>
          </a:p>
        </p:txBody>
      </p:sp>
      <p:sp>
        <p:nvSpPr>
          <p:cNvPr id="12" name="TextBox 11"/>
          <p:cNvSpPr txBox="1"/>
          <p:nvPr/>
        </p:nvSpPr>
        <p:spPr>
          <a:xfrm>
            <a:off x="695739" y="808475"/>
            <a:ext cx="10800522" cy="1077218"/>
          </a:xfrm>
          <a:prstGeom prst="rect">
            <a:avLst/>
          </a:prstGeom>
          <a:noFill/>
        </p:spPr>
        <p:txBody>
          <a:bodyPr wrap="square" rtlCol="0" anchor="ctr">
            <a:spAutoFit/>
          </a:bodyPr>
          <a:lstStyle/>
          <a:p>
            <a:pPr algn="ctr"/>
            <a:r>
              <a:rPr lang="en-US" sz="3600" b="1" dirty="0">
                <a:solidFill>
                  <a:srgbClr val="27515E"/>
                </a:solidFill>
              </a:rPr>
              <a:t>Values of Learning, </a:t>
            </a:r>
            <a:r>
              <a:rPr lang="en-US" sz="3600" b="1" dirty="0" smtClean="0">
                <a:solidFill>
                  <a:srgbClr val="27515E"/>
                </a:solidFill>
              </a:rPr>
              <a:t>Particularly </a:t>
            </a:r>
            <a:r>
              <a:rPr lang="en-US" sz="3600" b="1" dirty="0">
                <a:solidFill>
                  <a:srgbClr val="27515E"/>
                </a:solidFill>
              </a:rPr>
              <a:t>in Technology</a:t>
            </a:r>
          </a:p>
          <a:p>
            <a:pPr algn="ctr"/>
            <a:endParaRPr lang="en-US" sz="2800" b="1" dirty="0" smtClean="0">
              <a:solidFill>
                <a:srgbClr val="27515E"/>
              </a:solidFill>
            </a:endParaRPr>
          </a:p>
        </p:txBody>
      </p:sp>
    </p:spTree>
    <p:extLst>
      <p:ext uri="{BB962C8B-B14F-4D97-AF65-F5344CB8AC3E}">
        <p14:creationId xmlns:p14="http://schemas.microsoft.com/office/powerpoint/2010/main" val="8246912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flipV="1">
            <a:off x="695739" y="1636294"/>
            <a:ext cx="10800522" cy="4629937"/>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5" name="Picture 4"/>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95739" y="823715"/>
            <a:ext cx="10800522" cy="1077218"/>
          </a:xfrm>
          <a:prstGeom prst="rect">
            <a:avLst/>
          </a:prstGeom>
          <a:noFill/>
        </p:spPr>
        <p:txBody>
          <a:bodyPr wrap="square" rtlCol="0" anchor="ctr">
            <a:spAutoFit/>
          </a:bodyPr>
          <a:lstStyle/>
          <a:p>
            <a:pPr algn="ctr"/>
            <a:r>
              <a:rPr lang="en-US" sz="3600" b="1" dirty="0">
                <a:solidFill>
                  <a:srgbClr val="27515E"/>
                </a:solidFill>
              </a:rPr>
              <a:t>Values of Learning, </a:t>
            </a:r>
            <a:r>
              <a:rPr lang="en-US" sz="3600" b="1" dirty="0" smtClean="0">
                <a:solidFill>
                  <a:srgbClr val="27515E"/>
                </a:solidFill>
              </a:rPr>
              <a:t>Particularly </a:t>
            </a:r>
            <a:r>
              <a:rPr lang="en-US" sz="3600" b="1" dirty="0">
                <a:solidFill>
                  <a:srgbClr val="27515E"/>
                </a:solidFill>
              </a:rPr>
              <a:t>in Technology</a:t>
            </a:r>
          </a:p>
          <a:p>
            <a:pPr algn="ctr"/>
            <a:endParaRPr lang="en-US" sz="2800" b="1" dirty="0" smtClean="0">
              <a:solidFill>
                <a:srgbClr val="27515E"/>
              </a:solidFill>
            </a:endParaRPr>
          </a:p>
        </p:txBody>
      </p:sp>
      <p:sp>
        <p:nvSpPr>
          <p:cNvPr id="7" name="Rectangle 6"/>
          <p:cNvSpPr/>
          <p:nvPr/>
        </p:nvSpPr>
        <p:spPr>
          <a:xfrm>
            <a:off x="1245635" y="1693332"/>
            <a:ext cx="9883541" cy="411886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bg1"/>
              </a:solidFill>
            </a:endParaRPr>
          </a:p>
          <a:p>
            <a:r>
              <a:rPr lang="en-US" sz="1600" b="1" dirty="0" smtClean="0">
                <a:solidFill>
                  <a:schemeClr val="bg1"/>
                </a:solidFill>
              </a:rPr>
              <a:t>Trials/Experiments</a:t>
            </a:r>
          </a:p>
          <a:p>
            <a:pPr marL="285750" indent="-285750">
              <a:buFont typeface="Arial" charset="0"/>
              <a:buChar char="•"/>
            </a:pPr>
            <a:r>
              <a:rPr lang="en-US" sz="1600" dirty="0" smtClean="0">
                <a:solidFill>
                  <a:schemeClr val="bg1"/>
                </a:solidFill>
              </a:rPr>
              <a:t>Your </a:t>
            </a:r>
            <a:r>
              <a:rPr lang="en-US" sz="1600" dirty="0">
                <a:solidFill>
                  <a:schemeClr val="bg1"/>
                </a:solidFill>
              </a:rPr>
              <a:t>first mental models / hypotheses are not always correct. Being perceptive about the available evidence, and applying a good test help you validate or disprove hypotheses that you start with</a:t>
            </a:r>
            <a:r>
              <a:rPr lang="en-US" sz="1600" dirty="0" smtClean="0">
                <a:solidFill>
                  <a:schemeClr val="bg1"/>
                </a:solidFill>
              </a:rPr>
              <a:t>.</a:t>
            </a:r>
          </a:p>
          <a:p>
            <a:pPr marL="285750" indent="-285750">
              <a:buFont typeface="Arial" charset="0"/>
              <a:buChar char="•"/>
            </a:pPr>
            <a:r>
              <a:rPr lang="en-US" sz="1600" dirty="0" smtClean="0">
                <a:solidFill>
                  <a:schemeClr val="bg1"/>
                </a:solidFill>
              </a:rPr>
              <a:t>“</a:t>
            </a:r>
            <a:r>
              <a:rPr lang="en-US" sz="1600" dirty="0">
                <a:solidFill>
                  <a:schemeClr val="bg1"/>
                </a:solidFill>
              </a:rPr>
              <a:t>Truth” is simply those models that work in consistent ways on relevant phenomena.</a:t>
            </a:r>
          </a:p>
          <a:p>
            <a:endParaRPr lang="en-US" sz="1600" dirty="0">
              <a:solidFill>
                <a:schemeClr val="bg1"/>
              </a:solidFill>
            </a:endParaRPr>
          </a:p>
          <a:p>
            <a:r>
              <a:rPr lang="en-US" sz="1600" b="1" dirty="0" smtClean="0">
                <a:solidFill>
                  <a:schemeClr val="bg1"/>
                </a:solidFill>
              </a:rPr>
              <a:t>Variations</a:t>
            </a:r>
          </a:p>
          <a:p>
            <a:pPr marL="285750" indent="-285750">
              <a:buFont typeface="Arial" charset="0"/>
              <a:buChar char="•"/>
            </a:pPr>
            <a:r>
              <a:rPr lang="en-US" sz="1600" dirty="0" smtClean="0">
                <a:solidFill>
                  <a:schemeClr val="bg1"/>
                </a:solidFill>
              </a:rPr>
              <a:t>Testing </a:t>
            </a:r>
            <a:r>
              <a:rPr lang="en-US" sz="1600" dirty="0">
                <a:solidFill>
                  <a:schemeClr val="bg1"/>
                </a:solidFill>
              </a:rPr>
              <a:t>your mental model with slight variations gives you a better understanding of how it </a:t>
            </a:r>
            <a:r>
              <a:rPr lang="en-US" sz="1600" dirty="0" smtClean="0">
                <a:solidFill>
                  <a:schemeClr val="bg1"/>
                </a:solidFill>
              </a:rPr>
              <a:t>works</a:t>
            </a:r>
          </a:p>
          <a:p>
            <a:pPr marL="285750" indent="-285750">
              <a:buFont typeface="Arial" charset="0"/>
              <a:buChar char="•"/>
            </a:pPr>
            <a:r>
              <a:rPr lang="en-US" sz="1600" dirty="0" smtClean="0">
                <a:solidFill>
                  <a:schemeClr val="bg1"/>
                </a:solidFill>
              </a:rPr>
              <a:t>If </a:t>
            </a:r>
            <a:r>
              <a:rPr lang="en-US" sz="1600" dirty="0">
                <a:solidFill>
                  <a:schemeClr val="bg1"/>
                </a:solidFill>
              </a:rPr>
              <a:t>you are going to spend time practicing something, practice controlled variations to maximize how much you learn about </a:t>
            </a:r>
            <a:r>
              <a:rPr lang="en-US" sz="1600" dirty="0" smtClean="0">
                <a:solidFill>
                  <a:schemeClr val="bg1"/>
                </a:solidFill>
              </a:rPr>
              <a:t>it.</a:t>
            </a:r>
          </a:p>
          <a:p>
            <a:pPr marL="285750" indent="-285750">
              <a:buFont typeface="Arial" charset="0"/>
              <a:buChar char="•"/>
            </a:pPr>
            <a:r>
              <a:rPr lang="en-US" sz="1600" dirty="0" smtClean="0">
                <a:solidFill>
                  <a:schemeClr val="bg1"/>
                </a:solidFill>
              </a:rPr>
              <a:t>Relatedly</a:t>
            </a:r>
            <a:r>
              <a:rPr lang="en-US" sz="1600" dirty="0">
                <a:solidFill>
                  <a:schemeClr val="bg1"/>
                </a:solidFill>
              </a:rPr>
              <a:t>, hearing slightly different explanations from multiple people create more opportunities to understand a topic</a:t>
            </a:r>
            <a:r>
              <a:rPr lang="en-US" sz="1600" dirty="0" smtClean="0">
                <a:solidFill>
                  <a:schemeClr val="bg1"/>
                </a:solidFill>
              </a:rPr>
              <a:t>.</a:t>
            </a:r>
          </a:p>
          <a:p>
            <a:pPr>
              <a:buFont typeface="Courier New" charset="0"/>
              <a:buChar char="-"/>
            </a:pPr>
            <a:endParaRPr lang="en-US" sz="1600" dirty="0">
              <a:solidFill>
                <a:schemeClr val="bg1"/>
              </a:solidFill>
            </a:endParaRPr>
          </a:p>
          <a:p>
            <a:r>
              <a:rPr lang="en-US" sz="1600" b="1" dirty="0">
                <a:solidFill>
                  <a:schemeClr val="bg1"/>
                </a:solidFill>
              </a:rPr>
              <a:t>Teaching to Learn</a:t>
            </a:r>
            <a:endParaRPr lang="en-US" sz="1600" dirty="0">
              <a:solidFill>
                <a:schemeClr val="bg1"/>
              </a:solidFill>
            </a:endParaRPr>
          </a:p>
          <a:p>
            <a:pPr marL="285750" lvl="0" indent="-285750">
              <a:buFont typeface="Arial" charset="0"/>
              <a:buChar char="•"/>
            </a:pPr>
            <a:r>
              <a:rPr lang="en-US" sz="1600" dirty="0">
                <a:solidFill>
                  <a:schemeClr val="bg1"/>
                </a:solidFill>
              </a:rPr>
              <a:t>The best way to learn something is to teach it.</a:t>
            </a:r>
          </a:p>
          <a:p>
            <a:pPr marL="285750" lvl="0" indent="-285750">
              <a:buFont typeface="Arial" charset="0"/>
              <a:buChar char="•"/>
            </a:pPr>
            <a:r>
              <a:rPr lang="en-US" sz="1600" dirty="0">
                <a:solidFill>
                  <a:schemeClr val="bg1"/>
                </a:solidFill>
              </a:rPr>
              <a:t>Having more teachers means more support for everyone who is a learner.</a:t>
            </a:r>
          </a:p>
          <a:p>
            <a:pPr marL="285750" lvl="0" indent="-285750">
              <a:buFont typeface="Arial" charset="0"/>
              <a:buChar char="•"/>
            </a:pPr>
            <a:r>
              <a:rPr lang="en-US" sz="1600" dirty="0">
                <a:solidFill>
                  <a:schemeClr val="bg1"/>
                </a:solidFill>
              </a:rPr>
              <a:t>If everyone is a teacher, and everyone is a learner, then ultimately you are capable of teaching yourself.</a:t>
            </a:r>
          </a:p>
          <a:p>
            <a:pPr>
              <a:buFont typeface="Courier New" charset="0"/>
              <a:buChar char="-"/>
            </a:pPr>
            <a:endParaRPr lang="en-US" sz="1600" dirty="0">
              <a:solidFill>
                <a:schemeClr val="bg1"/>
              </a:solidFill>
            </a:endParaRPr>
          </a:p>
        </p:txBody>
      </p:sp>
    </p:spTree>
    <p:extLst>
      <p:ext uri="{BB962C8B-B14F-4D97-AF65-F5344CB8AC3E}">
        <p14:creationId xmlns:p14="http://schemas.microsoft.com/office/powerpoint/2010/main" val="13515467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flipV="1">
            <a:off x="695739" y="2008654"/>
            <a:ext cx="10800522" cy="4257576"/>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62222" y="1685489"/>
            <a:ext cx="9819373" cy="435864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Learning How to Learn</a:t>
            </a:r>
            <a:endParaRPr lang="en-US" sz="1600" dirty="0">
              <a:solidFill>
                <a:schemeClr val="bg1"/>
              </a:solidFill>
            </a:endParaRPr>
          </a:p>
          <a:p>
            <a:pPr marL="285750" lvl="0" indent="-285750">
              <a:buFont typeface="Arial" charset="0"/>
              <a:buChar char="•"/>
            </a:pPr>
            <a:r>
              <a:rPr lang="en-US" sz="1600" dirty="0">
                <a:solidFill>
                  <a:schemeClr val="bg1"/>
                </a:solidFill>
              </a:rPr>
              <a:t>Technology changes fast. The most important thing in learning technology is understanding how to teach yourself new things as those changes occur.</a:t>
            </a:r>
          </a:p>
          <a:p>
            <a:pPr marL="285750" lvl="0" indent="-285750">
              <a:buFont typeface="Arial" charset="0"/>
              <a:buChar char="•"/>
            </a:pPr>
            <a:r>
              <a:rPr lang="en-US" sz="1600" dirty="0">
                <a:solidFill>
                  <a:schemeClr val="bg1"/>
                </a:solidFill>
              </a:rPr>
              <a:t>Having a foundation to build on is a critical success factor in learning something new</a:t>
            </a:r>
          </a:p>
          <a:p>
            <a:pPr marL="285750" lvl="0" indent="-285750">
              <a:buFont typeface="Arial" charset="0"/>
              <a:buChar char="•"/>
            </a:pPr>
            <a:r>
              <a:rPr lang="en-US" sz="1600" dirty="0">
                <a:solidFill>
                  <a:schemeClr val="bg1"/>
                </a:solidFill>
              </a:rPr>
              <a:t>So is having a community to turn to</a:t>
            </a:r>
          </a:p>
          <a:p>
            <a:pPr marL="285750" lvl="0" indent="-285750">
              <a:buFont typeface="Arial" charset="0"/>
              <a:buChar char="•"/>
            </a:pPr>
            <a:r>
              <a:rPr lang="en-US" sz="1600" dirty="0">
                <a:solidFill>
                  <a:schemeClr val="bg1"/>
                </a:solidFill>
              </a:rPr>
              <a:t>So is knowing the how you (individually) learn best</a:t>
            </a:r>
          </a:p>
          <a:p>
            <a:r>
              <a:rPr lang="en-US" sz="1600" dirty="0">
                <a:solidFill>
                  <a:schemeClr val="bg1"/>
                </a:solidFill>
              </a:rPr>
              <a:t> </a:t>
            </a:r>
          </a:p>
          <a:p>
            <a:r>
              <a:rPr lang="en-US" sz="1600" b="1" dirty="0">
                <a:solidFill>
                  <a:schemeClr val="bg1"/>
                </a:solidFill>
              </a:rPr>
              <a:t>Teams</a:t>
            </a:r>
            <a:endParaRPr lang="en-US" sz="1600" dirty="0">
              <a:solidFill>
                <a:schemeClr val="bg1"/>
              </a:solidFill>
            </a:endParaRPr>
          </a:p>
          <a:p>
            <a:pPr marL="285750" lvl="0" indent="-285750">
              <a:buFont typeface="Arial" charset="0"/>
              <a:buChar char="•"/>
            </a:pPr>
            <a:r>
              <a:rPr lang="en-US" sz="1600" dirty="0">
                <a:solidFill>
                  <a:schemeClr val="bg1"/>
                </a:solidFill>
              </a:rPr>
              <a:t>The most important and most challenging work is accomplished by teams that communicate well and support a variety of individual specialties. This is true in life as well as technology.</a:t>
            </a:r>
          </a:p>
          <a:p>
            <a:r>
              <a:rPr lang="en-US" sz="1600" dirty="0">
                <a:solidFill>
                  <a:schemeClr val="bg1"/>
                </a:solidFill>
              </a:rPr>
              <a:t> </a:t>
            </a:r>
          </a:p>
          <a:p>
            <a:r>
              <a:rPr lang="en-US" sz="1600" b="1" dirty="0">
                <a:solidFill>
                  <a:schemeClr val="bg1"/>
                </a:solidFill>
              </a:rPr>
              <a:t>Project Based Learning</a:t>
            </a:r>
            <a:endParaRPr lang="en-US" sz="1600" dirty="0">
              <a:solidFill>
                <a:schemeClr val="bg1"/>
              </a:solidFill>
            </a:endParaRPr>
          </a:p>
          <a:p>
            <a:pPr marL="285750" lvl="0" indent="-285750">
              <a:buFont typeface="Arial" charset="0"/>
              <a:buChar char="•"/>
            </a:pPr>
            <a:r>
              <a:rPr lang="en-US" sz="1600" dirty="0">
                <a:solidFill>
                  <a:schemeClr val="bg1"/>
                </a:solidFill>
              </a:rPr>
              <a:t>A team project is a great way to wrap all of the </a:t>
            </a:r>
            <a:r>
              <a:rPr lang="en-US" dirty="0">
                <a:solidFill>
                  <a:schemeClr val="bg1"/>
                </a:solidFill>
              </a:rPr>
              <a:t>ideas above into a comprehensive learning environment. </a:t>
            </a:r>
          </a:p>
        </p:txBody>
      </p:sp>
      <p:sp>
        <p:nvSpPr>
          <p:cNvPr id="12" name="TextBox 11"/>
          <p:cNvSpPr txBox="1"/>
          <p:nvPr/>
        </p:nvSpPr>
        <p:spPr>
          <a:xfrm>
            <a:off x="695739" y="823715"/>
            <a:ext cx="10800522" cy="1077218"/>
          </a:xfrm>
          <a:prstGeom prst="rect">
            <a:avLst/>
          </a:prstGeom>
          <a:noFill/>
        </p:spPr>
        <p:txBody>
          <a:bodyPr wrap="square" rtlCol="0" anchor="ctr">
            <a:spAutoFit/>
          </a:bodyPr>
          <a:lstStyle/>
          <a:p>
            <a:pPr algn="ctr"/>
            <a:r>
              <a:rPr lang="en-US" sz="3600" b="1" dirty="0">
                <a:solidFill>
                  <a:srgbClr val="27515E"/>
                </a:solidFill>
              </a:rPr>
              <a:t>Values of Learning, </a:t>
            </a:r>
            <a:r>
              <a:rPr lang="en-US" sz="3600" b="1" dirty="0" smtClean="0">
                <a:solidFill>
                  <a:srgbClr val="27515E"/>
                </a:solidFill>
              </a:rPr>
              <a:t>Particularly </a:t>
            </a:r>
            <a:r>
              <a:rPr lang="en-US" sz="3600" b="1" dirty="0">
                <a:solidFill>
                  <a:srgbClr val="27515E"/>
                </a:solidFill>
              </a:rPr>
              <a:t>in Technology</a:t>
            </a:r>
          </a:p>
          <a:p>
            <a:pPr algn="ctr"/>
            <a:endParaRPr lang="en-US" sz="2800" b="1" dirty="0" smtClean="0">
              <a:solidFill>
                <a:srgbClr val="27515E"/>
              </a:solidFill>
            </a:endParaRPr>
          </a:p>
        </p:txBody>
      </p:sp>
    </p:spTree>
    <p:extLst>
      <p:ext uri="{BB962C8B-B14F-4D97-AF65-F5344CB8AC3E}">
        <p14:creationId xmlns:p14="http://schemas.microsoft.com/office/powerpoint/2010/main" val="17291001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339721" y="2088542"/>
            <a:ext cx="5512557" cy="2677656"/>
          </a:xfrm>
          <a:prstGeom prst="rect">
            <a:avLst/>
          </a:prstGeom>
          <a:noFill/>
        </p:spPr>
        <p:txBody>
          <a:bodyPr wrap="square" rtlCol="0" anchor="ctr">
            <a:spAutoFit/>
          </a:bodyPr>
          <a:lstStyle/>
          <a:p>
            <a:r>
              <a:rPr lang="en-US" sz="2800" b="1" dirty="0" smtClean="0">
                <a:solidFill>
                  <a:srgbClr val="27515E"/>
                </a:solidFill>
              </a:rPr>
              <a:t>What does this look like in Practice? </a:t>
            </a:r>
          </a:p>
          <a:p>
            <a:r>
              <a:rPr lang="en-US" sz="2800" b="1" dirty="0" smtClean="0">
                <a:solidFill>
                  <a:srgbClr val="27515E"/>
                </a:solidFill>
              </a:rPr>
              <a:t>Defining your custom path</a:t>
            </a:r>
          </a:p>
          <a:p>
            <a:pPr marL="457200" indent="-457200">
              <a:buFontTx/>
              <a:buChar char="-"/>
            </a:pPr>
            <a:r>
              <a:rPr lang="en-US" sz="2800" dirty="0" smtClean="0">
                <a:solidFill>
                  <a:srgbClr val="27515E"/>
                </a:solidFill>
              </a:rPr>
              <a:t>Leverage the environment</a:t>
            </a:r>
          </a:p>
          <a:p>
            <a:pPr marL="457200" indent="-457200">
              <a:buFontTx/>
              <a:buChar char="-"/>
            </a:pPr>
            <a:r>
              <a:rPr lang="en-US" sz="2800" dirty="0" smtClean="0">
                <a:solidFill>
                  <a:srgbClr val="27515E"/>
                </a:solidFill>
              </a:rPr>
              <a:t>Communicate to your cohort and coaching team how to support you</a:t>
            </a:r>
          </a:p>
        </p:txBody>
      </p:sp>
      <p:sp>
        <p:nvSpPr>
          <p:cNvPr id="5" name="Rectangle 4"/>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95739" y="823715"/>
            <a:ext cx="10800522" cy="1077218"/>
          </a:xfrm>
          <a:prstGeom prst="rect">
            <a:avLst/>
          </a:prstGeom>
          <a:noFill/>
        </p:spPr>
        <p:txBody>
          <a:bodyPr wrap="square" rtlCol="0" anchor="ctr">
            <a:spAutoFit/>
          </a:bodyPr>
          <a:lstStyle/>
          <a:p>
            <a:pPr algn="ctr"/>
            <a:r>
              <a:rPr lang="en-US" sz="3600" b="1" dirty="0" smtClean="0">
                <a:solidFill>
                  <a:srgbClr val="27515E"/>
                </a:solidFill>
              </a:rPr>
              <a:t>The Blue Print</a:t>
            </a:r>
          </a:p>
          <a:p>
            <a:pPr algn="ctr"/>
            <a:endParaRPr lang="en-US" sz="2800" b="1" dirty="0" smtClean="0">
              <a:solidFill>
                <a:srgbClr val="27515E"/>
              </a:solidFill>
            </a:endParaRPr>
          </a:p>
        </p:txBody>
      </p:sp>
      <p:sp>
        <p:nvSpPr>
          <p:cNvPr id="10" name="Rectangle 9"/>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biLevel thresh="25000"/>
          </a:blip>
          <a:stretch>
            <a:fillRect/>
          </a:stretch>
        </p:blipFill>
        <p:spPr>
          <a:xfrm>
            <a:off x="735495" y="5812199"/>
            <a:ext cx="1770725" cy="414277"/>
          </a:xfrm>
          <a:prstGeom prst="rect">
            <a:avLst/>
          </a:prstGeom>
        </p:spPr>
      </p:pic>
    </p:spTree>
    <p:extLst>
      <p:ext uri="{BB962C8B-B14F-4D97-AF65-F5344CB8AC3E}">
        <p14:creationId xmlns:p14="http://schemas.microsoft.com/office/powerpoint/2010/main" val="7430410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7" name="Rectangle 6"/>
          <p:cNvSpPr/>
          <p:nvPr/>
        </p:nvSpPr>
        <p:spPr>
          <a:xfrm>
            <a:off x="735495" y="2659724"/>
            <a:ext cx="10581408" cy="147400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27515E"/>
                </a:solidFill>
              </a:rPr>
              <a:t>Dev League: </a:t>
            </a:r>
            <a:r>
              <a:rPr lang="en-US" dirty="0" smtClean="0">
                <a:solidFill>
                  <a:srgbClr val="27515E"/>
                </a:solidFill>
              </a:rPr>
              <a:t>Jason, Russel, Vic, Nat</a:t>
            </a:r>
          </a:p>
          <a:p>
            <a:pPr algn="ctr"/>
            <a:r>
              <a:rPr lang="en-US" b="1" dirty="0" smtClean="0">
                <a:solidFill>
                  <a:srgbClr val="27515E"/>
                </a:solidFill>
              </a:rPr>
              <a:t>Tori and </a:t>
            </a:r>
            <a:r>
              <a:rPr lang="en-US" b="1" dirty="0" err="1" smtClean="0">
                <a:solidFill>
                  <a:srgbClr val="27515E"/>
                </a:solidFill>
              </a:rPr>
              <a:t>Olina</a:t>
            </a:r>
            <a:endParaRPr lang="en-US" b="1" dirty="0" smtClean="0">
              <a:solidFill>
                <a:srgbClr val="27515E"/>
              </a:solidFill>
            </a:endParaRPr>
          </a:p>
          <a:p>
            <a:pPr algn="ctr"/>
            <a:r>
              <a:rPr lang="en-US" b="1" dirty="0" smtClean="0">
                <a:solidFill>
                  <a:srgbClr val="27515E"/>
                </a:solidFill>
              </a:rPr>
              <a:t>Justin </a:t>
            </a:r>
            <a:r>
              <a:rPr lang="en-US" b="1" dirty="0" err="1" smtClean="0">
                <a:solidFill>
                  <a:srgbClr val="27515E"/>
                </a:solidFill>
              </a:rPr>
              <a:t>Simcock</a:t>
            </a:r>
            <a:r>
              <a:rPr lang="en-US" b="1" dirty="0" smtClean="0">
                <a:solidFill>
                  <a:srgbClr val="27515E"/>
                </a:solidFill>
              </a:rPr>
              <a:t> and Jon Page</a:t>
            </a:r>
          </a:p>
          <a:p>
            <a:pPr algn="ctr"/>
            <a:r>
              <a:rPr lang="en-US" b="1" dirty="0" smtClean="0">
                <a:solidFill>
                  <a:srgbClr val="27515E"/>
                </a:solidFill>
              </a:rPr>
              <a:t>Michael, Justine, Hunter</a:t>
            </a:r>
          </a:p>
        </p:txBody>
      </p:sp>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95739" y="1056742"/>
            <a:ext cx="10800522" cy="646331"/>
          </a:xfrm>
          <a:prstGeom prst="rect">
            <a:avLst/>
          </a:prstGeom>
          <a:noFill/>
        </p:spPr>
        <p:txBody>
          <a:bodyPr wrap="square" rtlCol="0" anchor="ctr">
            <a:spAutoFit/>
          </a:bodyPr>
          <a:lstStyle/>
          <a:p>
            <a:pPr algn="ctr"/>
            <a:r>
              <a:rPr lang="en-US" sz="3600" b="1" smtClean="0">
                <a:solidFill>
                  <a:srgbClr val="27515E"/>
                </a:solidFill>
              </a:rPr>
              <a:t>Credits</a:t>
            </a:r>
            <a:endParaRPr lang="en-US" sz="3600" b="1" dirty="0" smtClean="0">
              <a:solidFill>
                <a:srgbClr val="27515E"/>
              </a:solidFill>
            </a:endParaRPr>
          </a:p>
        </p:txBody>
      </p:sp>
    </p:spTree>
    <p:extLst>
      <p:ext uri="{BB962C8B-B14F-4D97-AF65-F5344CB8AC3E}">
        <p14:creationId xmlns:p14="http://schemas.microsoft.com/office/powerpoint/2010/main" val="17768214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flipV="1">
            <a:off x="695739" y="1898716"/>
            <a:ext cx="10800522" cy="4367515"/>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7" name="Rectangle 6"/>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95739" y="967156"/>
            <a:ext cx="10800522" cy="646331"/>
          </a:xfrm>
          <a:prstGeom prst="rect">
            <a:avLst/>
          </a:prstGeom>
          <a:noFill/>
        </p:spPr>
        <p:txBody>
          <a:bodyPr wrap="square" rtlCol="0" anchor="ctr">
            <a:spAutoFit/>
          </a:bodyPr>
          <a:lstStyle/>
          <a:p>
            <a:pPr algn="ctr"/>
            <a:r>
              <a:rPr lang="en-US" sz="3600" b="1">
                <a:solidFill>
                  <a:srgbClr val="27515E"/>
                </a:solidFill>
              </a:rPr>
              <a:t>The Blue Print: </a:t>
            </a:r>
            <a:r>
              <a:rPr lang="en-US" sz="3600" b="1" smtClean="0">
                <a:solidFill>
                  <a:srgbClr val="27515E"/>
                </a:solidFill>
              </a:rPr>
              <a:t>Modules</a:t>
            </a:r>
            <a:endParaRPr lang="en-US" sz="3600" b="1">
              <a:solidFill>
                <a:srgbClr val="27515E"/>
              </a:solidFill>
            </a:endParaRPr>
          </a:p>
        </p:txBody>
      </p:sp>
      <p:sp>
        <p:nvSpPr>
          <p:cNvPr id="3" name="Rectangle 2"/>
          <p:cNvSpPr/>
          <p:nvPr/>
        </p:nvSpPr>
        <p:spPr>
          <a:xfrm>
            <a:off x="805296" y="2167093"/>
            <a:ext cx="10581408" cy="38522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Acquiring Data and Data </a:t>
            </a:r>
            <a:r>
              <a:rPr lang="en-US" sz="2000" dirty="0" smtClean="0">
                <a:solidFill>
                  <a:schemeClr val="bg1"/>
                </a:solidFill>
              </a:rPr>
              <a:t>Formats</a:t>
            </a:r>
            <a:endParaRPr lang="en-US" sz="2000" dirty="0">
              <a:solidFill>
                <a:schemeClr val="bg1"/>
              </a:solidFill>
            </a:endParaRPr>
          </a:p>
          <a:p>
            <a:pPr algn="ctr"/>
            <a:r>
              <a:rPr lang="en-US" sz="2000" dirty="0">
                <a:solidFill>
                  <a:schemeClr val="bg1"/>
                </a:solidFill>
              </a:rPr>
              <a:t>Basic Data </a:t>
            </a:r>
            <a:r>
              <a:rPr lang="en-US" sz="2000" dirty="0" smtClean="0">
                <a:solidFill>
                  <a:schemeClr val="bg1"/>
                </a:solidFill>
              </a:rPr>
              <a:t>Manipulation</a:t>
            </a:r>
            <a:endParaRPr lang="en-US" sz="2000" dirty="0">
              <a:solidFill>
                <a:schemeClr val="bg1"/>
              </a:solidFill>
            </a:endParaRPr>
          </a:p>
          <a:p>
            <a:pPr algn="ctr"/>
            <a:r>
              <a:rPr lang="en-US" sz="2000" dirty="0">
                <a:solidFill>
                  <a:schemeClr val="bg1"/>
                </a:solidFill>
              </a:rPr>
              <a:t>Exploratory Data </a:t>
            </a:r>
            <a:r>
              <a:rPr lang="en-US" sz="2000" dirty="0" smtClean="0">
                <a:solidFill>
                  <a:schemeClr val="bg1"/>
                </a:solidFill>
              </a:rPr>
              <a:t>Analysis</a:t>
            </a:r>
            <a:endParaRPr lang="en-US" sz="2000" dirty="0">
              <a:solidFill>
                <a:schemeClr val="bg1"/>
              </a:solidFill>
            </a:endParaRPr>
          </a:p>
          <a:p>
            <a:pPr algn="ctr"/>
            <a:r>
              <a:rPr lang="en-US" sz="2000" dirty="0">
                <a:solidFill>
                  <a:schemeClr val="bg1"/>
                </a:solidFill>
              </a:rPr>
              <a:t>Experimental Design and Research </a:t>
            </a:r>
            <a:r>
              <a:rPr lang="en-US" sz="2000" dirty="0" smtClean="0">
                <a:solidFill>
                  <a:schemeClr val="bg1"/>
                </a:solidFill>
              </a:rPr>
              <a:t>Methods</a:t>
            </a:r>
            <a:endParaRPr lang="en-US" sz="2000" dirty="0">
              <a:solidFill>
                <a:schemeClr val="bg1"/>
              </a:solidFill>
            </a:endParaRPr>
          </a:p>
          <a:p>
            <a:pPr algn="ctr"/>
            <a:r>
              <a:rPr lang="en-US" sz="2000" dirty="0">
                <a:solidFill>
                  <a:schemeClr val="bg1"/>
                </a:solidFill>
              </a:rPr>
              <a:t>Probability </a:t>
            </a:r>
            <a:r>
              <a:rPr lang="en-US" sz="2000" dirty="0" smtClean="0">
                <a:solidFill>
                  <a:schemeClr val="bg1"/>
                </a:solidFill>
              </a:rPr>
              <a:t>Theory</a:t>
            </a:r>
            <a:endParaRPr lang="en-US" sz="2000" dirty="0">
              <a:solidFill>
                <a:schemeClr val="bg1"/>
              </a:solidFill>
            </a:endParaRPr>
          </a:p>
          <a:p>
            <a:pPr algn="ctr"/>
            <a:r>
              <a:rPr lang="en-US" sz="2000" dirty="0">
                <a:solidFill>
                  <a:schemeClr val="bg1"/>
                </a:solidFill>
              </a:rPr>
              <a:t>Inferential </a:t>
            </a:r>
            <a:r>
              <a:rPr lang="en-US" sz="2000" dirty="0" smtClean="0">
                <a:solidFill>
                  <a:schemeClr val="bg1"/>
                </a:solidFill>
              </a:rPr>
              <a:t>Statistics</a:t>
            </a:r>
            <a:endParaRPr lang="en-US" sz="2000" dirty="0">
              <a:solidFill>
                <a:schemeClr val="bg1"/>
              </a:solidFill>
            </a:endParaRPr>
          </a:p>
          <a:p>
            <a:pPr algn="ctr"/>
            <a:r>
              <a:rPr lang="en-US" sz="2000" dirty="0">
                <a:solidFill>
                  <a:schemeClr val="bg1"/>
                </a:solidFill>
              </a:rPr>
              <a:t>Machine </a:t>
            </a:r>
            <a:r>
              <a:rPr lang="en-US" sz="2000" dirty="0" smtClean="0">
                <a:solidFill>
                  <a:schemeClr val="bg1"/>
                </a:solidFill>
              </a:rPr>
              <a:t>Learning</a:t>
            </a:r>
            <a:endParaRPr lang="en-US" sz="2000" dirty="0">
              <a:solidFill>
                <a:schemeClr val="bg1"/>
              </a:solidFill>
            </a:endParaRPr>
          </a:p>
          <a:p>
            <a:pPr algn="ctr"/>
            <a:r>
              <a:rPr lang="en-US" sz="2000" dirty="0">
                <a:solidFill>
                  <a:schemeClr val="bg1"/>
                </a:solidFill>
              </a:rPr>
              <a:t>Data </a:t>
            </a:r>
            <a:r>
              <a:rPr lang="en-US" sz="2000" dirty="0" smtClean="0">
                <a:solidFill>
                  <a:schemeClr val="bg1"/>
                </a:solidFill>
              </a:rPr>
              <a:t>Governance</a:t>
            </a:r>
            <a:endParaRPr lang="en-US" sz="2000" dirty="0">
              <a:solidFill>
                <a:schemeClr val="bg1"/>
              </a:solidFill>
            </a:endParaRPr>
          </a:p>
          <a:p>
            <a:pPr algn="ctr"/>
            <a:r>
              <a:rPr lang="en-US" sz="2000" dirty="0">
                <a:solidFill>
                  <a:schemeClr val="bg1"/>
                </a:solidFill>
              </a:rPr>
              <a:t>Production </a:t>
            </a:r>
            <a:r>
              <a:rPr lang="en-US" sz="2000" dirty="0" smtClean="0">
                <a:solidFill>
                  <a:schemeClr val="bg1"/>
                </a:solidFill>
              </a:rPr>
              <a:t>Development</a:t>
            </a:r>
            <a:endParaRPr lang="en-US" sz="2000" dirty="0">
              <a:solidFill>
                <a:schemeClr val="bg1"/>
              </a:solidFill>
            </a:endParaRPr>
          </a:p>
          <a:p>
            <a:pPr algn="ctr"/>
            <a:r>
              <a:rPr lang="en-US" sz="2000" dirty="0">
                <a:solidFill>
                  <a:schemeClr val="bg1"/>
                </a:solidFill>
              </a:rPr>
              <a:t>Data Products</a:t>
            </a:r>
          </a:p>
          <a:p>
            <a:pPr algn="ctr"/>
            <a:endParaRPr lang="en-US" sz="2000" dirty="0">
              <a:solidFill>
                <a:schemeClr val="bg1"/>
              </a:solidFill>
            </a:endParaRPr>
          </a:p>
          <a:p>
            <a:pPr algn="ctr"/>
            <a:endParaRPr lang="en-US" sz="2000" dirty="0">
              <a:solidFill>
                <a:schemeClr val="bg1"/>
              </a:solidFill>
            </a:endParaRPr>
          </a:p>
        </p:txBody>
      </p:sp>
    </p:spTree>
    <p:extLst>
      <p:ext uri="{BB962C8B-B14F-4D97-AF65-F5344CB8AC3E}">
        <p14:creationId xmlns:p14="http://schemas.microsoft.com/office/powerpoint/2010/main" val="2493677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95739" y="823715"/>
            <a:ext cx="10800522" cy="1077218"/>
          </a:xfrm>
          <a:prstGeom prst="rect">
            <a:avLst/>
          </a:prstGeom>
          <a:noFill/>
        </p:spPr>
        <p:txBody>
          <a:bodyPr wrap="square" rtlCol="0" anchor="ctr">
            <a:spAutoFit/>
          </a:bodyPr>
          <a:lstStyle/>
          <a:p>
            <a:pPr algn="ctr"/>
            <a:r>
              <a:rPr lang="en-US" sz="3600" b="1" dirty="0" smtClean="0">
                <a:solidFill>
                  <a:srgbClr val="27515E"/>
                </a:solidFill>
              </a:rPr>
              <a:t>The Blue Print: Sprints</a:t>
            </a:r>
          </a:p>
          <a:p>
            <a:pPr algn="ctr"/>
            <a:endParaRPr lang="en-US" sz="2800" b="1" dirty="0" smtClean="0">
              <a:solidFill>
                <a:srgbClr val="27515E"/>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98" y="2088542"/>
            <a:ext cx="10138204" cy="2407349"/>
          </a:xfrm>
          <a:prstGeom prst="rect">
            <a:avLst/>
          </a:prstGeom>
        </p:spPr>
      </p:pic>
      <p:sp>
        <p:nvSpPr>
          <p:cNvPr id="12" name="Rectangle 11"/>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biLevel thresh="25000"/>
          </a:blip>
          <a:stretch>
            <a:fillRect/>
          </a:stretch>
        </p:blipFill>
        <p:spPr>
          <a:xfrm>
            <a:off x="735495" y="5812199"/>
            <a:ext cx="1770725" cy="414277"/>
          </a:xfrm>
          <a:prstGeom prst="rect">
            <a:avLst/>
          </a:prstGeom>
        </p:spPr>
      </p:pic>
    </p:spTree>
    <p:extLst>
      <p:ext uri="{BB962C8B-B14F-4D97-AF65-F5344CB8AC3E}">
        <p14:creationId xmlns:p14="http://schemas.microsoft.com/office/powerpoint/2010/main" val="4171851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flipV="1">
            <a:off x="695739" y="1900932"/>
            <a:ext cx="10800522" cy="4365299"/>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506220" y="1776833"/>
            <a:ext cx="7748338" cy="461349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rPr>
              <a:t>Data Journalist: 		</a:t>
            </a:r>
            <a:r>
              <a:rPr lang="en-US" dirty="0" smtClean="0">
                <a:solidFill>
                  <a:schemeClr val="bg1"/>
                </a:solidFill>
              </a:rPr>
              <a:t>Communication and Investigation</a:t>
            </a:r>
          </a:p>
          <a:p>
            <a:endParaRPr lang="en-US" b="1" dirty="0" smtClean="0">
              <a:solidFill>
                <a:schemeClr val="bg1"/>
              </a:solidFill>
            </a:endParaRPr>
          </a:p>
          <a:p>
            <a:r>
              <a:rPr lang="en-US" b="1" dirty="0" smtClean="0">
                <a:solidFill>
                  <a:schemeClr val="bg1"/>
                </a:solidFill>
              </a:rPr>
              <a:t>Data Engineer: 		</a:t>
            </a:r>
            <a:r>
              <a:rPr lang="en-US" dirty="0" smtClean="0">
                <a:solidFill>
                  <a:schemeClr val="bg1"/>
                </a:solidFill>
              </a:rPr>
              <a:t>Systems, Automation, and Computing Performance</a:t>
            </a:r>
          </a:p>
          <a:p>
            <a:endParaRPr lang="en-US" b="1" dirty="0" smtClean="0">
              <a:solidFill>
                <a:schemeClr val="bg1"/>
              </a:solidFill>
            </a:endParaRPr>
          </a:p>
          <a:p>
            <a:r>
              <a:rPr lang="en-US" b="1" dirty="0" smtClean="0">
                <a:solidFill>
                  <a:schemeClr val="bg1"/>
                </a:solidFill>
              </a:rPr>
              <a:t>Statistical Modeler: 	</a:t>
            </a:r>
            <a:r>
              <a:rPr lang="en-US" dirty="0" smtClean="0">
                <a:solidFill>
                  <a:schemeClr val="bg1"/>
                </a:solidFill>
              </a:rPr>
              <a:t>Theoretical, Model Performance</a:t>
            </a:r>
          </a:p>
          <a:p>
            <a:endParaRPr lang="en-US" b="1" dirty="0" smtClean="0">
              <a:solidFill>
                <a:schemeClr val="bg1"/>
              </a:solidFill>
            </a:endParaRPr>
          </a:p>
          <a:p>
            <a:r>
              <a:rPr lang="en-US" b="1" dirty="0" smtClean="0">
                <a:solidFill>
                  <a:schemeClr val="bg1"/>
                </a:solidFill>
              </a:rPr>
              <a:t>Business Analyst: 		</a:t>
            </a:r>
            <a:r>
              <a:rPr lang="en-US" dirty="0" smtClean="0">
                <a:solidFill>
                  <a:schemeClr val="bg1"/>
                </a:solidFill>
              </a:rPr>
              <a:t>Business Applications, Decision Making Support</a:t>
            </a:r>
            <a:endParaRPr lang="en-US" dirty="0">
              <a:solidFill>
                <a:schemeClr val="bg1"/>
              </a:solidFill>
            </a:endParaRPr>
          </a:p>
          <a:p>
            <a:endParaRPr lang="en-US" b="1" dirty="0" smtClean="0">
              <a:solidFill>
                <a:schemeClr val="bg1"/>
              </a:solidFill>
            </a:endParaRPr>
          </a:p>
        </p:txBody>
      </p:sp>
      <p:pic>
        <p:nvPicPr>
          <p:cNvPr id="5" name="Picture 4"/>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7" name="Rectangle 6"/>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95739" y="823715"/>
            <a:ext cx="10800522" cy="1077218"/>
          </a:xfrm>
          <a:prstGeom prst="rect">
            <a:avLst/>
          </a:prstGeom>
          <a:noFill/>
        </p:spPr>
        <p:txBody>
          <a:bodyPr wrap="square" rtlCol="0" anchor="ctr">
            <a:spAutoFit/>
          </a:bodyPr>
          <a:lstStyle/>
          <a:p>
            <a:pPr algn="ctr"/>
            <a:r>
              <a:rPr lang="en-US" sz="3600" b="1" dirty="0" smtClean="0">
                <a:solidFill>
                  <a:srgbClr val="27515E"/>
                </a:solidFill>
              </a:rPr>
              <a:t>The Blue Print: Subspecialties</a:t>
            </a:r>
          </a:p>
          <a:p>
            <a:pPr algn="ctr"/>
            <a:endParaRPr lang="en-US" sz="2800" b="1" dirty="0" smtClean="0">
              <a:solidFill>
                <a:srgbClr val="27515E"/>
              </a:solidFill>
            </a:endParaRPr>
          </a:p>
        </p:txBody>
      </p:sp>
    </p:spTree>
    <p:extLst>
      <p:ext uri="{BB962C8B-B14F-4D97-AF65-F5344CB8AC3E}">
        <p14:creationId xmlns:p14="http://schemas.microsoft.com/office/powerpoint/2010/main" val="3298109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flipV="1">
            <a:off x="695739" y="5613966"/>
            <a:ext cx="10800522" cy="652265"/>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5" name="Rectangle 4"/>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95739" y="823715"/>
            <a:ext cx="10800522" cy="1077218"/>
          </a:xfrm>
          <a:prstGeom prst="rect">
            <a:avLst/>
          </a:prstGeom>
          <a:noFill/>
        </p:spPr>
        <p:txBody>
          <a:bodyPr wrap="square" rtlCol="0" anchor="ctr">
            <a:spAutoFit/>
          </a:bodyPr>
          <a:lstStyle/>
          <a:p>
            <a:pPr algn="ctr"/>
            <a:r>
              <a:rPr lang="en-US" sz="3600" b="1" dirty="0" smtClean="0">
                <a:solidFill>
                  <a:srgbClr val="27515E"/>
                </a:solidFill>
              </a:rPr>
              <a:t>The Blue Print: Customizing User Stories</a:t>
            </a:r>
          </a:p>
          <a:p>
            <a:pPr algn="ctr"/>
            <a:endParaRPr lang="en-US" sz="2800" b="1" dirty="0" smtClean="0">
              <a:solidFill>
                <a:srgbClr val="27515E"/>
              </a:solidFill>
            </a:endParaRPr>
          </a:p>
        </p:txBody>
      </p:sp>
      <p:sp>
        <p:nvSpPr>
          <p:cNvPr id="2" name="Rectangle 1"/>
          <p:cNvSpPr/>
          <p:nvPr/>
        </p:nvSpPr>
        <p:spPr>
          <a:xfrm>
            <a:off x="2941707" y="2510954"/>
            <a:ext cx="6308585" cy="1200329"/>
          </a:xfrm>
          <a:prstGeom prst="rect">
            <a:avLst/>
          </a:prstGeom>
        </p:spPr>
        <p:txBody>
          <a:bodyPr wrap="none">
            <a:spAutoFit/>
          </a:bodyPr>
          <a:lstStyle/>
          <a:p>
            <a:pPr algn="ctr"/>
            <a:r>
              <a:rPr lang="en-US" sz="2400" b="1" dirty="0">
                <a:solidFill>
                  <a:srgbClr val="27515E"/>
                </a:solidFill>
                <a:latin typeface="Calibri" charset="0"/>
              </a:rPr>
              <a:t>A user story is expressed in the form: </a:t>
            </a:r>
            <a:endParaRPr lang="en-US" sz="2400" b="1" dirty="0" smtClean="0">
              <a:solidFill>
                <a:srgbClr val="27515E"/>
              </a:solidFill>
              <a:latin typeface="Calibri" charset="0"/>
            </a:endParaRPr>
          </a:p>
          <a:p>
            <a:pPr algn="ctr"/>
            <a:endParaRPr lang="en-US" sz="2400" b="1" dirty="0" smtClean="0">
              <a:solidFill>
                <a:srgbClr val="27515E"/>
              </a:solidFill>
              <a:latin typeface="Calibri" charset="0"/>
            </a:endParaRPr>
          </a:p>
          <a:p>
            <a:pPr algn="ctr"/>
            <a:r>
              <a:rPr lang="en-US" sz="2400" dirty="0" smtClean="0">
                <a:solidFill>
                  <a:srgbClr val="27515E"/>
                </a:solidFill>
                <a:latin typeface="Calibri" charset="0"/>
              </a:rPr>
              <a:t>"</a:t>
            </a:r>
            <a:r>
              <a:rPr lang="en-US" sz="2400" dirty="0">
                <a:solidFill>
                  <a:srgbClr val="27515E"/>
                </a:solidFill>
                <a:latin typeface="Calibri" charset="0"/>
              </a:rPr>
              <a:t>As a ______ I need _______ so that ________". </a:t>
            </a:r>
            <a:endParaRPr lang="en-US" sz="2400" dirty="0">
              <a:solidFill>
                <a:srgbClr val="27515E"/>
              </a:solidFill>
            </a:endParaRPr>
          </a:p>
        </p:txBody>
      </p:sp>
    </p:spTree>
    <p:extLst>
      <p:ext uri="{BB962C8B-B14F-4D97-AF65-F5344CB8AC3E}">
        <p14:creationId xmlns:p14="http://schemas.microsoft.com/office/powerpoint/2010/main" val="5440509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flipV="1">
            <a:off x="2506220" y="1914619"/>
            <a:ext cx="3215874" cy="227070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5739" y="823715"/>
            <a:ext cx="10800522" cy="1077218"/>
          </a:xfrm>
          <a:prstGeom prst="rect">
            <a:avLst/>
          </a:prstGeom>
          <a:noFill/>
        </p:spPr>
        <p:txBody>
          <a:bodyPr wrap="square" rtlCol="0" anchor="ctr">
            <a:spAutoFit/>
          </a:bodyPr>
          <a:lstStyle/>
          <a:p>
            <a:pPr algn="ctr"/>
            <a:r>
              <a:rPr lang="en-US" sz="3600" b="1" dirty="0" smtClean="0">
                <a:solidFill>
                  <a:srgbClr val="27515E"/>
                </a:solidFill>
              </a:rPr>
              <a:t>The Blue Print: Customizing User Stories</a:t>
            </a:r>
          </a:p>
          <a:p>
            <a:pPr algn="ctr"/>
            <a:endParaRPr lang="en-US" sz="2800" b="1" dirty="0" smtClean="0">
              <a:solidFill>
                <a:srgbClr val="27515E"/>
              </a:solidFill>
            </a:endParaRPr>
          </a:p>
        </p:txBody>
      </p:sp>
      <p:sp>
        <p:nvSpPr>
          <p:cNvPr id="3" name="Rectangle 2"/>
          <p:cNvSpPr/>
          <p:nvPr/>
        </p:nvSpPr>
        <p:spPr>
          <a:xfrm>
            <a:off x="2506220" y="1631629"/>
            <a:ext cx="3154680" cy="255369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As a Data Journalist, </a:t>
            </a:r>
            <a:r>
              <a:rPr lang="en-US" b="1" dirty="0">
                <a:solidFill>
                  <a:schemeClr val="bg1"/>
                </a:solidFill>
              </a:rPr>
              <a:t>I need to summarize the data I have so that I can report basic findings</a:t>
            </a:r>
          </a:p>
        </p:txBody>
      </p:sp>
      <p:grpSp>
        <p:nvGrpSpPr>
          <p:cNvPr id="2" name="Group 1"/>
          <p:cNvGrpSpPr/>
          <p:nvPr/>
        </p:nvGrpSpPr>
        <p:grpSpPr>
          <a:xfrm>
            <a:off x="6206753" y="1741737"/>
            <a:ext cx="3215874" cy="2593449"/>
            <a:chOff x="6206753" y="1741737"/>
            <a:chExt cx="3215874" cy="2593449"/>
          </a:xfrm>
        </p:grpSpPr>
        <p:sp>
          <p:nvSpPr>
            <p:cNvPr id="12" name="Rectangle 11"/>
            <p:cNvSpPr/>
            <p:nvPr/>
          </p:nvSpPr>
          <p:spPr>
            <a:xfrm flipV="1">
              <a:off x="6206753" y="1914619"/>
              <a:ext cx="3215874" cy="227070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206753" y="1741737"/>
              <a:ext cx="3154680" cy="259344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As a Bikeshare Program Manager, </a:t>
              </a:r>
              <a:r>
                <a:rPr lang="en-US" b="1" dirty="0">
                  <a:solidFill>
                    <a:schemeClr val="bg1"/>
                  </a:solidFill>
                </a:rPr>
                <a:t>I need to summarize </a:t>
              </a:r>
              <a:r>
                <a:rPr lang="en-US" b="1" dirty="0" smtClean="0">
                  <a:solidFill>
                    <a:schemeClr val="bg1"/>
                  </a:solidFill>
                </a:rPr>
                <a:t>ride data </a:t>
              </a:r>
              <a:r>
                <a:rPr lang="en-US" b="1" dirty="0">
                  <a:solidFill>
                    <a:schemeClr val="bg1"/>
                  </a:solidFill>
                </a:rPr>
                <a:t>I have so </a:t>
              </a:r>
              <a:r>
                <a:rPr lang="en-US" b="1" dirty="0" smtClean="0">
                  <a:solidFill>
                    <a:schemeClr val="bg1"/>
                  </a:solidFill>
                </a:rPr>
                <a:t>I can discuss rebalancing with the Operations Team</a:t>
              </a:r>
              <a:endParaRPr lang="en-US" b="1" dirty="0">
                <a:solidFill>
                  <a:schemeClr val="bg1"/>
                </a:solidFill>
              </a:endParaRPr>
            </a:p>
          </p:txBody>
        </p:sp>
      </p:grpSp>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biLevel thresh="25000"/>
          </a:blip>
          <a:stretch>
            <a:fillRect/>
          </a:stretch>
        </p:blipFill>
        <p:spPr>
          <a:xfrm>
            <a:off x="735495" y="5812199"/>
            <a:ext cx="1770725" cy="414277"/>
          </a:xfrm>
          <a:prstGeom prst="rect">
            <a:avLst/>
          </a:prstGeom>
        </p:spPr>
      </p:pic>
    </p:spTree>
    <p:extLst>
      <p:ext uri="{BB962C8B-B14F-4D97-AF65-F5344CB8AC3E}">
        <p14:creationId xmlns:p14="http://schemas.microsoft.com/office/powerpoint/2010/main" val="15524457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80856594"/>
              </p:ext>
            </p:extLst>
          </p:nvPr>
        </p:nvGraphicFramePr>
        <p:xfrm>
          <a:off x="96223" y="605444"/>
          <a:ext cx="12009185" cy="6153696"/>
        </p:xfrm>
        <a:graphic>
          <a:graphicData uri="http://schemas.openxmlformats.org/drawingml/2006/table">
            <a:tbl>
              <a:tblPr firstRow="1" bandRow="1">
                <a:tableStyleId>{2D5ABB26-0587-4C30-8999-92F81FD0307C}</a:tableStyleId>
              </a:tblPr>
              <a:tblGrid>
                <a:gridCol w="1302365"/>
                <a:gridCol w="1784470"/>
                <a:gridCol w="1784470"/>
                <a:gridCol w="1784470"/>
                <a:gridCol w="1784470"/>
                <a:gridCol w="1784470"/>
                <a:gridCol w="1784470"/>
              </a:tblGrid>
              <a:tr h="339652">
                <a:tc rowSpan="2">
                  <a:txBody>
                    <a:bodyPr/>
                    <a:lstStyle/>
                    <a:p>
                      <a:pPr algn="ct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gridSpan="3">
                  <a:txBody>
                    <a:bodyPr/>
                    <a:lstStyle/>
                    <a:p>
                      <a:pPr algn="ctr"/>
                      <a:r>
                        <a:rPr lang="en-US" sz="1200" b="1" dirty="0" smtClean="0">
                          <a:solidFill>
                            <a:schemeClr val="bg1"/>
                          </a:solidFill>
                        </a:rPr>
                        <a:t>WEEK 1</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c gridSpan="3">
                  <a:txBody>
                    <a:bodyPr/>
                    <a:lstStyle/>
                    <a:p>
                      <a:pPr algn="ctr"/>
                      <a:r>
                        <a:rPr lang="en-US" sz="1200" b="1" dirty="0" smtClean="0">
                          <a:solidFill>
                            <a:schemeClr val="bg1"/>
                          </a:solidFill>
                        </a:rPr>
                        <a:t>WEEK 2</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r>
              <a:tr h="339652">
                <a:tc vMerge="1">
                  <a:txBody>
                    <a:bodyPr/>
                    <a:lstStyle/>
                    <a:p>
                      <a:endParaRPr lang="en-US"/>
                    </a:p>
                  </a:txBody>
                  <a:tcPr/>
                </a:tc>
                <a:tc>
                  <a:txBody>
                    <a:bodyPr/>
                    <a:lstStyle/>
                    <a:p>
                      <a:pPr algn="ctr"/>
                      <a:r>
                        <a:rPr lang="en-US" sz="1400" b="1" dirty="0" smtClean="0">
                          <a:solidFill>
                            <a:schemeClr val="bg1"/>
                          </a:solidFill>
                        </a:rPr>
                        <a:t>TUESDAY</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400" b="1" dirty="0" smtClean="0">
                          <a:solidFill>
                            <a:schemeClr val="bg1"/>
                          </a:solidFill>
                        </a:rPr>
                        <a:t>WEDNESDAY</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400" b="1" dirty="0" smtClean="0">
                          <a:solidFill>
                            <a:schemeClr val="bg1"/>
                          </a:solidFill>
                        </a:rPr>
                        <a:t>THURSDAY</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400" b="1" dirty="0" smtClean="0">
                          <a:solidFill>
                            <a:schemeClr val="bg1"/>
                          </a:solidFill>
                        </a:rPr>
                        <a:t>TUESDAY</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400" b="1" dirty="0" smtClean="0">
                          <a:solidFill>
                            <a:schemeClr val="bg1"/>
                          </a:solidFill>
                        </a:rPr>
                        <a:t>WEDNESDAY</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400" b="1" dirty="0" smtClean="0">
                          <a:solidFill>
                            <a:schemeClr val="bg1"/>
                          </a:solidFill>
                        </a:rPr>
                        <a:t>THURSDAY</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r>
              <a:tr h="359632">
                <a:tc>
                  <a:txBody>
                    <a:bodyPr/>
                    <a:lstStyle/>
                    <a:p>
                      <a:pPr algn="ctr"/>
                      <a:r>
                        <a:rPr lang="en-US" sz="1400" b="1" dirty="0" smtClean="0">
                          <a:solidFill>
                            <a:schemeClr val="bg1"/>
                          </a:solidFill>
                        </a:rPr>
                        <a:t>6:00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400" b="1" dirty="0" smtClean="0">
                          <a:solidFill>
                            <a:schemeClr val="bg1"/>
                          </a:solidFill>
                        </a:rPr>
                        <a:t>Sprint</a:t>
                      </a:r>
                      <a:r>
                        <a:rPr lang="en-US" sz="1400" b="1" baseline="0" dirty="0" smtClean="0">
                          <a:solidFill>
                            <a:schemeClr val="bg1"/>
                          </a:solidFill>
                        </a:rPr>
                        <a:t> Line-up Presentation</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a:txBody>
                    <a:bodyPr/>
                    <a:lstStyle/>
                    <a:p>
                      <a:pPr algn="ctr"/>
                      <a:r>
                        <a:rPr lang="en-US" sz="1400" b="1" dirty="0" smtClean="0">
                          <a:solidFill>
                            <a:schemeClr val="bg1"/>
                          </a:solidFill>
                        </a:rPr>
                        <a:t>Huddle</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a:txBody>
                    <a:bodyPr/>
                    <a:lstStyle/>
                    <a:p>
                      <a:pPr algn="ctr"/>
                      <a:r>
                        <a:rPr lang="en-US" sz="1400" b="1" dirty="0" smtClean="0">
                          <a:solidFill>
                            <a:schemeClr val="bg1"/>
                          </a:solidFill>
                        </a:rPr>
                        <a:t>Huddle</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400" b="1" dirty="0" smtClean="0">
                          <a:solidFill>
                            <a:schemeClr val="bg1"/>
                          </a:solidFill>
                        </a:rPr>
                        <a:t>WIP Huddle</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4">
                  <a:txBody>
                    <a:bodyPr/>
                    <a:lstStyle/>
                    <a:p>
                      <a:pPr algn="ctr"/>
                      <a:r>
                        <a:rPr lang="en-US" sz="1400" b="1" dirty="0" smtClean="0">
                          <a:solidFill>
                            <a:schemeClr val="bg1"/>
                          </a:solidFill>
                        </a:rPr>
                        <a:t>Pair</a:t>
                      </a:r>
                      <a:r>
                        <a:rPr lang="en-US" sz="1400" b="1" baseline="0" dirty="0" smtClean="0">
                          <a:solidFill>
                            <a:schemeClr val="bg1"/>
                          </a:solidFill>
                        </a:rPr>
                        <a:t> Walkthrough</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8">
                  <a:txBody>
                    <a:bodyPr/>
                    <a:lstStyle/>
                    <a:p>
                      <a:pPr algn="ctr"/>
                      <a:r>
                        <a:rPr lang="en-US" sz="1400" b="1" dirty="0" smtClean="0">
                          <a:solidFill>
                            <a:schemeClr val="bg1"/>
                          </a:solidFill>
                        </a:rPr>
                        <a:t>Sprint Review</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339652">
                <a:tc>
                  <a:txBody>
                    <a:bodyPr/>
                    <a:lstStyle/>
                    <a:p>
                      <a:pPr algn="ctr"/>
                      <a:r>
                        <a:rPr lang="en-US" sz="1400" b="1" dirty="0" smtClean="0">
                          <a:solidFill>
                            <a:schemeClr val="bg1"/>
                          </a:solidFill>
                        </a:rPr>
                        <a:t>6:15</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rowSpan="3">
                  <a:txBody>
                    <a:bodyPr/>
                    <a:lstStyle/>
                    <a:p>
                      <a:pPr algn="ctr"/>
                      <a:r>
                        <a:rPr lang="en-US" sz="1400" b="1" dirty="0" smtClean="0">
                          <a:solidFill>
                            <a:schemeClr val="bg1"/>
                          </a:solidFill>
                        </a:rPr>
                        <a:t>Project Pitches</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7">
                  <a:txBody>
                    <a:bodyPr/>
                    <a:lstStyle/>
                    <a:p>
                      <a:pPr algn="ctr"/>
                      <a:r>
                        <a:rPr lang="en-US" sz="1400" b="1" dirty="0" smtClean="0">
                          <a:solidFill>
                            <a:schemeClr val="bg1"/>
                          </a:solidFill>
                        </a:rPr>
                        <a:t>Work on Projects</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r>
              <a:tr h="339652">
                <a:tc>
                  <a:txBody>
                    <a:bodyPr/>
                    <a:lstStyle/>
                    <a:p>
                      <a:pPr algn="ctr"/>
                      <a:r>
                        <a:rPr lang="en-US" sz="1400" b="1" dirty="0" smtClean="0">
                          <a:solidFill>
                            <a:schemeClr val="bg1"/>
                          </a:solidFill>
                        </a:rPr>
                        <a:t>6:30</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FBE9"/>
                    </a:solidFill>
                  </a:tcPr>
                </a:tc>
                <a:tc rowSpan="6">
                  <a:txBody>
                    <a:bodyPr/>
                    <a:lstStyle/>
                    <a:p>
                      <a:pPr algn="ctr"/>
                      <a:r>
                        <a:rPr lang="en-US" sz="1400" b="1" dirty="0" smtClean="0">
                          <a:solidFill>
                            <a:schemeClr val="bg1"/>
                          </a:solidFill>
                        </a:rPr>
                        <a:t>Work on Projects</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r>
              <a:tr h="339652">
                <a:tc>
                  <a:txBody>
                    <a:bodyPr/>
                    <a:lstStyle/>
                    <a:p>
                      <a:pPr algn="ctr"/>
                      <a:r>
                        <a:rPr lang="en-US" sz="1400" b="1" dirty="0" smtClean="0">
                          <a:solidFill>
                            <a:schemeClr val="bg1"/>
                          </a:solidFill>
                        </a:rPr>
                        <a:t>6:45</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endParaRPr lang="en-US"/>
                    </a:p>
                  </a:txBody>
                  <a:tcPr/>
                </a:tc>
              </a:tr>
              <a:tr h="339652">
                <a:tc>
                  <a:txBody>
                    <a:bodyPr/>
                    <a:lstStyle/>
                    <a:p>
                      <a:pPr algn="ctr"/>
                      <a:r>
                        <a:rPr lang="en-US" sz="1400" b="1" dirty="0" smtClean="0">
                          <a:solidFill>
                            <a:schemeClr val="bg1"/>
                          </a:solidFill>
                        </a:rPr>
                        <a:t>7:00</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400" b="1" dirty="0" smtClean="0">
                          <a:solidFill>
                            <a:schemeClr val="bg1"/>
                          </a:solidFill>
                        </a:rPr>
                        <a:t>Sprint Line-up Q&amp;A</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400" b="1" dirty="0" smtClean="0">
                          <a:solidFill>
                            <a:schemeClr val="bg1"/>
                          </a:solidFill>
                        </a:rPr>
                        <a:t>Project Selection</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rowSpan="4">
                  <a:txBody>
                    <a:bodyPr/>
                    <a:lstStyle/>
                    <a:p>
                      <a:pPr algn="ctr"/>
                      <a:r>
                        <a:rPr lang="en-US" sz="1400" b="1" dirty="0" smtClean="0">
                          <a:solidFill>
                            <a:schemeClr val="bg1"/>
                          </a:solidFill>
                        </a:rPr>
                        <a:t>Packaging</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r>
              <a:tr h="339652">
                <a:tc>
                  <a:txBody>
                    <a:bodyPr/>
                    <a:lstStyle/>
                    <a:p>
                      <a:pPr algn="ctr"/>
                      <a:r>
                        <a:rPr lang="en-US" sz="1400" b="1" dirty="0" smtClean="0">
                          <a:solidFill>
                            <a:schemeClr val="bg1"/>
                          </a:solidFill>
                        </a:rPr>
                        <a:t>7:15</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r>
              <a:tr h="339652">
                <a:tc>
                  <a:txBody>
                    <a:bodyPr/>
                    <a:lstStyle/>
                    <a:p>
                      <a:pPr algn="ctr"/>
                      <a:r>
                        <a:rPr lang="en-US" sz="1400" b="1" dirty="0" smtClean="0">
                          <a:solidFill>
                            <a:schemeClr val="bg1"/>
                          </a:solidFill>
                        </a:rPr>
                        <a:t>7:30</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339652">
                <a:tc>
                  <a:txBody>
                    <a:bodyPr/>
                    <a:lstStyle/>
                    <a:p>
                      <a:pPr algn="ctr"/>
                      <a:r>
                        <a:rPr lang="en-US" sz="1400" b="1" dirty="0" smtClean="0">
                          <a:solidFill>
                            <a:schemeClr val="bg1"/>
                          </a:solidFill>
                        </a:rPr>
                        <a:t>7:45</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r>
              <a:tr h="359632">
                <a:tc>
                  <a:txBody>
                    <a:bodyPr/>
                    <a:lstStyle/>
                    <a:p>
                      <a:pPr algn="ctr"/>
                      <a:r>
                        <a:rPr lang="en-US" sz="1400" b="1" dirty="0" smtClean="0">
                          <a:solidFill>
                            <a:schemeClr val="bg1"/>
                          </a:solidFill>
                        </a:rPr>
                        <a:t>8:00</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a:txBody>
                    <a:bodyPr/>
                    <a:lstStyle/>
                    <a:p>
                      <a:pPr algn="ctr"/>
                      <a:r>
                        <a:rPr lang="en-US" sz="1400" b="1" dirty="0" smtClean="0">
                          <a:solidFill>
                            <a:srgbClr val="27515E"/>
                          </a:solidFill>
                        </a:rPr>
                        <a:t>Break</a:t>
                      </a:r>
                      <a:endParaRPr lang="en-US" sz="1400" b="1" dirty="0">
                        <a:solidFill>
                          <a:srgbClr val="27515E"/>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339652">
                <a:tc>
                  <a:txBody>
                    <a:bodyPr/>
                    <a:lstStyle/>
                    <a:p>
                      <a:pPr algn="ctr"/>
                      <a:r>
                        <a:rPr lang="en-US" sz="1400" b="1" dirty="0" smtClean="0">
                          <a:solidFill>
                            <a:schemeClr val="bg1"/>
                          </a:solidFill>
                        </a:rPr>
                        <a:t>8:15</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5">
                  <a:txBody>
                    <a:bodyPr/>
                    <a:lstStyle/>
                    <a:p>
                      <a:pPr algn="ctr"/>
                      <a:r>
                        <a:rPr lang="en-US" sz="1400" b="1" dirty="0" smtClean="0">
                          <a:solidFill>
                            <a:schemeClr val="bg1"/>
                          </a:solidFill>
                        </a:rPr>
                        <a:t>Concept Mapping</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bg1"/>
                          </a:solidFill>
                        </a:rPr>
                        <a:t>Write-up Proposal</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bg1"/>
                          </a:solidFill>
                        </a:rPr>
                        <a:t>Presentation Prep</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400" b="1" dirty="0" smtClean="0">
                          <a:solidFill>
                            <a:schemeClr val="bg1"/>
                          </a:solidFill>
                        </a:rPr>
                        <a:t>Concept Map Updates</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339652">
                <a:tc>
                  <a:txBody>
                    <a:bodyPr/>
                    <a:lstStyle/>
                    <a:p>
                      <a:pPr algn="ctr"/>
                      <a:r>
                        <a:rPr lang="en-US" sz="1400" b="1" dirty="0" smtClean="0">
                          <a:solidFill>
                            <a:schemeClr val="bg1"/>
                          </a:solidFill>
                        </a:rPr>
                        <a:t>8:30</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339652">
                <a:tc>
                  <a:txBody>
                    <a:bodyPr/>
                    <a:lstStyle/>
                    <a:p>
                      <a:pPr algn="ctr"/>
                      <a:r>
                        <a:rPr lang="en-US" sz="1400" b="1" dirty="0" smtClean="0">
                          <a:solidFill>
                            <a:schemeClr val="bg1"/>
                          </a:solidFill>
                        </a:rPr>
                        <a:t>8:45</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339652">
                <a:tc>
                  <a:txBody>
                    <a:bodyPr/>
                    <a:lstStyle/>
                    <a:p>
                      <a:pPr algn="ctr"/>
                      <a:r>
                        <a:rPr lang="en-US" sz="1400" b="1" dirty="0" smtClean="0">
                          <a:solidFill>
                            <a:schemeClr val="bg1"/>
                          </a:solidFill>
                        </a:rPr>
                        <a:t>9:00</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rowSpan="4">
                  <a:txBody>
                    <a:bodyPr/>
                    <a:lstStyle/>
                    <a:p>
                      <a:pPr algn="ctr"/>
                      <a:r>
                        <a:rPr lang="en-US" sz="1400" b="1" dirty="0" smtClean="0">
                          <a:solidFill>
                            <a:schemeClr val="bg1"/>
                          </a:solidFill>
                        </a:rPr>
                        <a:t>Values of Project to Portfolio</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339652">
                <a:tc>
                  <a:txBody>
                    <a:bodyPr/>
                    <a:lstStyle/>
                    <a:p>
                      <a:pPr algn="ctr"/>
                      <a:r>
                        <a:rPr lang="en-US" sz="1400" b="1" dirty="0" smtClean="0">
                          <a:solidFill>
                            <a:schemeClr val="bg1"/>
                          </a:solidFill>
                        </a:rPr>
                        <a:t>9:15</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rowSpan="3">
                  <a:txBody>
                    <a:bodyPr/>
                    <a:lstStyle/>
                    <a:p>
                      <a:pPr algn="ctr"/>
                      <a:r>
                        <a:rPr lang="en-US" sz="1400" b="1" dirty="0" smtClean="0">
                          <a:solidFill>
                            <a:schemeClr val="bg1"/>
                          </a:solidFill>
                        </a:rPr>
                        <a:t>Retrospective</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339652">
                <a:tc>
                  <a:txBody>
                    <a:bodyPr/>
                    <a:lstStyle/>
                    <a:p>
                      <a:pPr algn="ctr"/>
                      <a:r>
                        <a:rPr lang="en-US" sz="1400" b="1" dirty="0" smtClean="0">
                          <a:solidFill>
                            <a:schemeClr val="bg1"/>
                          </a:solidFill>
                        </a:rPr>
                        <a:t>9:30</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2">
                  <a:txBody>
                    <a:bodyPr/>
                    <a:lstStyle/>
                    <a:p>
                      <a:pPr algn="ctr"/>
                      <a:r>
                        <a:rPr lang="en-US" sz="1400" b="1" dirty="0" smtClean="0">
                          <a:solidFill>
                            <a:schemeClr val="bg1"/>
                          </a:solidFill>
                        </a:rPr>
                        <a:t>Project Research</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c rowSpan="2">
                  <a:txBody>
                    <a:bodyPr/>
                    <a:lstStyle/>
                    <a:p>
                      <a:pPr algn="ctr"/>
                      <a:r>
                        <a:rPr lang="en-US" sz="1400" b="1" dirty="0" smtClean="0">
                          <a:solidFill>
                            <a:schemeClr val="bg1"/>
                          </a:solidFill>
                        </a:rPr>
                        <a:t>Work</a:t>
                      </a:r>
                      <a:r>
                        <a:rPr lang="en-US" sz="1400" b="1" baseline="0" dirty="0" smtClean="0">
                          <a:solidFill>
                            <a:schemeClr val="bg1"/>
                          </a:solidFill>
                        </a:rPr>
                        <a:t> in Progress Updates</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400" b="1" dirty="0" smtClean="0">
                          <a:solidFill>
                            <a:schemeClr val="bg1"/>
                          </a:solidFill>
                        </a:rPr>
                        <a:t>Work</a:t>
                      </a:r>
                      <a:r>
                        <a:rPr lang="en-US" sz="1400" b="1" baseline="0" dirty="0" smtClean="0">
                          <a:solidFill>
                            <a:schemeClr val="bg1"/>
                          </a:solidFill>
                        </a:rPr>
                        <a:t> in Progress Updates</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2">
                  <a:txBody>
                    <a:bodyPr/>
                    <a:lstStyle/>
                    <a:p>
                      <a:pPr algn="ctr"/>
                      <a:r>
                        <a:rPr lang="en-US" sz="1400" b="1" dirty="0" smtClean="0">
                          <a:solidFill>
                            <a:schemeClr val="bg1"/>
                          </a:solidFill>
                        </a:rPr>
                        <a:t>Notebook</a:t>
                      </a:r>
                      <a:r>
                        <a:rPr lang="en-US" sz="1400" b="1" baseline="0" dirty="0" smtClean="0">
                          <a:solidFill>
                            <a:schemeClr val="bg1"/>
                          </a:solidFill>
                        </a:rPr>
                        <a:t> Push</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339652">
                <a:tc>
                  <a:txBody>
                    <a:bodyPr/>
                    <a:lstStyle/>
                    <a:p>
                      <a:pPr algn="ctr"/>
                      <a:r>
                        <a:rPr lang="en-US" sz="1200" b="1" dirty="0" smtClean="0">
                          <a:solidFill>
                            <a:schemeClr val="bg1"/>
                          </a:solidFill>
                        </a:rPr>
                        <a:t>9:45</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r>
            </a:tbl>
          </a:graphicData>
        </a:graphic>
      </p:graphicFrame>
      <p:sp>
        <p:nvSpPr>
          <p:cNvPr id="2" name="TextBox 1"/>
          <p:cNvSpPr txBox="1"/>
          <p:nvPr/>
        </p:nvSpPr>
        <p:spPr>
          <a:xfrm>
            <a:off x="96222" y="86432"/>
            <a:ext cx="12009187" cy="523220"/>
          </a:xfrm>
          <a:prstGeom prst="rect">
            <a:avLst/>
          </a:prstGeom>
          <a:noFill/>
        </p:spPr>
        <p:txBody>
          <a:bodyPr wrap="square" rtlCol="0" anchor="ctr">
            <a:spAutoFit/>
          </a:bodyPr>
          <a:lstStyle/>
          <a:p>
            <a:pPr algn="ctr"/>
            <a:r>
              <a:rPr lang="en-US" sz="2800" b="1" dirty="0" smtClean="0">
                <a:solidFill>
                  <a:srgbClr val="27515E"/>
                </a:solidFill>
              </a:rPr>
              <a:t>B I G  D A T A  A N A L Y S T  S P R I N T   S C H E D U L E</a:t>
            </a:r>
            <a:endParaRPr lang="en-US" sz="2800" b="1" dirty="0">
              <a:solidFill>
                <a:srgbClr val="27515E"/>
              </a:solidFill>
            </a:endParaRPr>
          </a:p>
        </p:txBody>
      </p:sp>
    </p:spTree>
    <p:extLst>
      <p:ext uri="{BB962C8B-B14F-4D97-AF65-F5344CB8AC3E}">
        <p14:creationId xmlns:p14="http://schemas.microsoft.com/office/powerpoint/2010/main" val="18704772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38977108"/>
              </p:ext>
            </p:extLst>
          </p:nvPr>
        </p:nvGraphicFramePr>
        <p:xfrm>
          <a:off x="96223" y="605444"/>
          <a:ext cx="12009185" cy="4693920"/>
        </p:xfrm>
        <a:graphic>
          <a:graphicData uri="http://schemas.openxmlformats.org/drawingml/2006/table">
            <a:tbl>
              <a:tblPr firstRow="1" bandRow="1">
                <a:tableStyleId>{2D5ABB26-0587-4C30-8999-92F81FD0307C}</a:tableStyleId>
              </a:tblPr>
              <a:tblGrid>
                <a:gridCol w="1302365"/>
                <a:gridCol w="1784470"/>
                <a:gridCol w="1784470"/>
                <a:gridCol w="1784470"/>
                <a:gridCol w="1784470"/>
                <a:gridCol w="1784470"/>
                <a:gridCol w="1784470"/>
              </a:tblGrid>
              <a:tr h="254000">
                <a:tc rowSpan="2">
                  <a:txBody>
                    <a:bodyPr/>
                    <a:lstStyle/>
                    <a:p>
                      <a:pPr algn="ct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gridSpan="3">
                  <a:txBody>
                    <a:bodyPr/>
                    <a:lstStyle/>
                    <a:p>
                      <a:pPr algn="ctr"/>
                      <a:r>
                        <a:rPr lang="en-US" sz="1100" b="1" dirty="0" smtClean="0">
                          <a:solidFill>
                            <a:schemeClr val="bg1"/>
                          </a:solidFill>
                        </a:rPr>
                        <a:t>WEEK 1</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c gridSpan="3">
                  <a:txBody>
                    <a:bodyPr/>
                    <a:lstStyle/>
                    <a:p>
                      <a:pPr algn="ctr"/>
                      <a:r>
                        <a:rPr lang="en-US" sz="1100" b="1" dirty="0" smtClean="0">
                          <a:solidFill>
                            <a:schemeClr val="bg1"/>
                          </a:solidFill>
                        </a:rPr>
                        <a:t>WEEK 2</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r>
              <a:tr h="143541">
                <a:tc vMerge="1">
                  <a:txBody>
                    <a:bodyPr/>
                    <a:lstStyle/>
                    <a:p>
                      <a:endParaRPr lang="en-US"/>
                    </a:p>
                  </a:txBody>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r>
              <a:tr h="254000">
                <a:tc>
                  <a:txBody>
                    <a:bodyPr/>
                    <a:lstStyle/>
                    <a:p>
                      <a:pPr algn="ctr"/>
                      <a:r>
                        <a:rPr lang="en-US" sz="1100" b="1" dirty="0" smtClean="0">
                          <a:solidFill>
                            <a:schemeClr val="bg1"/>
                          </a:solidFill>
                        </a:rPr>
                        <a:t>6:00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800" b="1" dirty="0" smtClean="0">
                          <a:solidFill>
                            <a:schemeClr val="bg1"/>
                          </a:solidFill>
                        </a:rPr>
                        <a:t>Sprint</a:t>
                      </a:r>
                      <a:r>
                        <a:rPr lang="en-US" sz="1800" b="1" baseline="0" dirty="0" smtClean="0">
                          <a:solidFill>
                            <a:schemeClr val="bg1"/>
                          </a:solidFill>
                        </a:rPr>
                        <a:t> Line-up Presentation</a:t>
                      </a:r>
                      <a:endParaRPr lang="en-US" sz="1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WIP 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4">
                  <a:txBody>
                    <a:bodyPr/>
                    <a:lstStyle/>
                    <a:p>
                      <a:pPr algn="ctr"/>
                      <a:r>
                        <a:rPr lang="en-US" sz="1200" b="1" dirty="0" smtClean="0">
                          <a:solidFill>
                            <a:schemeClr val="bg1"/>
                          </a:solidFill>
                        </a:rPr>
                        <a:t>Pair</a:t>
                      </a:r>
                      <a:r>
                        <a:rPr lang="en-US" sz="1200" b="1" baseline="0" dirty="0" smtClean="0">
                          <a:solidFill>
                            <a:schemeClr val="bg1"/>
                          </a:solidFill>
                        </a:rPr>
                        <a:t> Walkthrough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8">
                  <a:txBody>
                    <a:bodyPr/>
                    <a:lstStyle/>
                    <a:p>
                      <a:pPr algn="ctr"/>
                      <a:r>
                        <a:rPr lang="en-US" sz="1200" b="1" dirty="0" smtClean="0">
                          <a:solidFill>
                            <a:schemeClr val="bg1"/>
                          </a:solidFill>
                        </a:rPr>
                        <a:t>Sprint Review</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6:15</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rowSpan="3">
                  <a:txBody>
                    <a:bodyPr/>
                    <a:lstStyle/>
                    <a:p>
                      <a:pPr algn="ctr"/>
                      <a:r>
                        <a:rPr lang="en-US" sz="1200" b="1" dirty="0" smtClean="0">
                          <a:solidFill>
                            <a:schemeClr val="bg1"/>
                          </a:solidFill>
                        </a:rPr>
                        <a:t>Project Pitches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7">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r>
              <a:tr h="254000">
                <a:tc>
                  <a:txBody>
                    <a:bodyPr/>
                    <a:lstStyle/>
                    <a:p>
                      <a:pPr algn="ctr"/>
                      <a:r>
                        <a:rPr lang="en-US" sz="1100" b="1" dirty="0" smtClean="0">
                          <a:solidFill>
                            <a:schemeClr val="bg1"/>
                          </a:solidFill>
                        </a:rPr>
                        <a:t>6:30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FBE9"/>
                    </a:solidFill>
                  </a:tcPr>
                </a:tc>
                <a:tc rowSpan="6">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r>
              <a:tr h="254000">
                <a:tc>
                  <a:txBody>
                    <a:bodyPr/>
                    <a:lstStyle/>
                    <a:p>
                      <a:pPr algn="ctr"/>
                      <a:r>
                        <a:rPr lang="en-US" sz="1100" b="1" dirty="0" smtClean="0">
                          <a:solidFill>
                            <a:schemeClr val="bg1"/>
                          </a:solidFill>
                        </a:rPr>
                        <a:t>6:45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endParaRPr lang="en-US"/>
                    </a:p>
                  </a:txBody>
                  <a:tcPr/>
                </a:tc>
              </a:tr>
              <a:tr h="254000">
                <a:tc>
                  <a:txBody>
                    <a:bodyPr/>
                    <a:lstStyle/>
                    <a:p>
                      <a:pPr algn="ctr"/>
                      <a:r>
                        <a:rPr lang="en-US" sz="1100" b="1" dirty="0" smtClean="0">
                          <a:solidFill>
                            <a:schemeClr val="bg1"/>
                          </a:solidFill>
                        </a:rPr>
                        <a:t>7:00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 Line-up Q&amp;A</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Project Selection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rowSpan="4">
                  <a:txBody>
                    <a:bodyPr/>
                    <a:lstStyle/>
                    <a:p>
                      <a:pPr algn="ctr"/>
                      <a:r>
                        <a:rPr lang="en-US" sz="1200" b="1" dirty="0" smtClean="0">
                          <a:solidFill>
                            <a:schemeClr val="bg1"/>
                          </a:solidFill>
                        </a:rPr>
                        <a:t>Packaging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r>
              <a:tr h="254000">
                <a:tc>
                  <a:txBody>
                    <a:bodyPr/>
                    <a:lstStyle/>
                    <a:p>
                      <a:pPr algn="ctr"/>
                      <a:r>
                        <a:rPr lang="en-US" sz="1100" b="1" dirty="0" smtClean="0">
                          <a:solidFill>
                            <a:schemeClr val="bg1"/>
                          </a:solidFill>
                        </a:rPr>
                        <a:t>7:15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r>
              <a:tr h="254000">
                <a:tc>
                  <a:txBody>
                    <a:bodyPr/>
                    <a:lstStyle/>
                    <a:p>
                      <a:pPr algn="ctr"/>
                      <a:r>
                        <a:rPr lang="en-US" sz="1100" b="1" dirty="0" smtClean="0">
                          <a:solidFill>
                            <a:schemeClr val="bg1"/>
                          </a:solidFill>
                        </a:rPr>
                        <a:t>7:30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7:45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r>
              <a:tr h="254000">
                <a:tc>
                  <a:txBody>
                    <a:bodyPr/>
                    <a:lstStyle/>
                    <a:p>
                      <a:pPr algn="ctr"/>
                      <a:r>
                        <a:rPr lang="en-US" sz="1100" b="1" dirty="0" smtClean="0">
                          <a:solidFill>
                            <a:schemeClr val="bg1"/>
                          </a:solidFill>
                        </a:rPr>
                        <a:t>8:00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a:txBody>
                    <a:bodyPr/>
                    <a:lstStyle/>
                    <a:p>
                      <a:pPr algn="ctr"/>
                      <a:r>
                        <a:rPr lang="en-US" sz="1200" b="1" dirty="0" smtClean="0">
                          <a:solidFill>
                            <a:srgbClr val="27515E"/>
                          </a:solidFill>
                        </a:rPr>
                        <a:t>Break</a:t>
                      </a:r>
                      <a:endParaRPr lang="en-US" sz="1200" b="1" dirty="0">
                        <a:solidFill>
                          <a:srgbClr val="27515E"/>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254000">
                <a:tc>
                  <a:txBody>
                    <a:bodyPr/>
                    <a:lstStyle/>
                    <a:p>
                      <a:pPr algn="ctr"/>
                      <a:r>
                        <a:rPr lang="en-US" sz="1100" b="1" dirty="0" smtClean="0">
                          <a:solidFill>
                            <a:schemeClr val="bg1"/>
                          </a:solidFill>
                        </a:rPr>
                        <a:t>8:15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5">
                  <a:txBody>
                    <a:bodyPr/>
                    <a:lstStyle/>
                    <a:p>
                      <a:pPr algn="ctr"/>
                      <a:r>
                        <a:rPr lang="en-US" sz="1200" b="1" dirty="0" smtClean="0">
                          <a:solidFill>
                            <a:schemeClr val="bg1"/>
                          </a:solidFill>
                        </a:rPr>
                        <a:t>Concept Mapping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Write-up Proposal</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Presentation Prep</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Concept Map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8:30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8:45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rowSpan="4">
                  <a:txBody>
                    <a:bodyPr/>
                    <a:lstStyle/>
                    <a:p>
                      <a:pPr algn="ctr"/>
                      <a:r>
                        <a:rPr lang="en-US" sz="1200" b="1" dirty="0" smtClean="0">
                          <a:solidFill>
                            <a:schemeClr val="bg1"/>
                          </a:solidFill>
                        </a:rPr>
                        <a:t>Values of Project to Portfolio</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rowSpan="3">
                  <a:txBody>
                    <a:bodyPr/>
                    <a:lstStyle/>
                    <a:p>
                      <a:pPr algn="ctr"/>
                      <a:r>
                        <a:rPr lang="en-US" sz="1200" b="1" dirty="0" smtClean="0">
                          <a:solidFill>
                            <a:schemeClr val="bg1"/>
                          </a:solidFill>
                        </a:rPr>
                        <a:t>Retrospective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9:30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2">
                  <a:txBody>
                    <a:bodyPr/>
                    <a:lstStyle/>
                    <a:p>
                      <a:pPr algn="ctr"/>
                      <a:r>
                        <a:rPr lang="en-US" sz="1200" b="1" dirty="0" smtClean="0">
                          <a:solidFill>
                            <a:schemeClr val="bg1"/>
                          </a:solidFill>
                        </a:rPr>
                        <a:t>Project Research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2">
                  <a:txBody>
                    <a:bodyPr/>
                    <a:lstStyle/>
                    <a:p>
                      <a:pPr algn="ctr"/>
                      <a:r>
                        <a:rPr lang="en-US" sz="1200" b="1" dirty="0" smtClean="0">
                          <a:solidFill>
                            <a:schemeClr val="bg1"/>
                          </a:solidFill>
                        </a:rPr>
                        <a:t>Notebook</a:t>
                      </a:r>
                      <a:r>
                        <a:rPr lang="en-US" sz="1200" b="1" baseline="0" dirty="0" smtClean="0">
                          <a:solidFill>
                            <a:schemeClr val="bg1"/>
                          </a:solidFill>
                        </a:rPr>
                        <a:t> Push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r>
            </a:tbl>
          </a:graphicData>
        </a:graphic>
      </p:graphicFrame>
      <p:sp>
        <p:nvSpPr>
          <p:cNvPr id="7" name="Rectangle 6"/>
          <p:cNvSpPr/>
          <p:nvPr/>
        </p:nvSpPr>
        <p:spPr>
          <a:xfrm>
            <a:off x="1524000" y="5299364"/>
            <a:ext cx="10581408" cy="147400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27515E"/>
                </a:solidFill>
              </a:rPr>
              <a:t>Sprint Line-up Presentation</a:t>
            </a:r>
          </a:p>
          <a:p>
            <a:pPr algn="ctr"/>
            <a:r>
              <a:rPr lang="en-US" dirty="0">
                <a:solidFill>
                  <a:srgbClr val="27515E"/>
                </a:solidFill>
              </a:rPr>
              <a:t>The sprint will begin with a presentation of key ideas and concepts relating to the sprint lineup. This will serve as the jumping off point for the builders to take over driving the skill-building process. All of the remaining ceremonies are driven by you!</a:t>
            </a:r>
          </a:p>
        </p:txBody>
      </p:sp>
      <p:sp>
        <p:nvSpPr>
          <p:cNvPr id="2" name="TextBox 1"/>
          <p:cNvSpPr txBox="1"/>
          <p:nvPr/>
        </p:nvSpPr>
        <p:spPr>
          <a:xfrm>
            <a:off x="96222" y="86432"/>
            <a:ext cx="12009187" cy="523220"/>
          </a:xfrm>
          <a:prstGeom prst="rect">
            <a:avLst/>
          </a:prstGeom>
          <a:noFill/>
        </p:spPr>
        <p:txBody>
          <a:bodyPr wrap="square" rtlCol="0" anchor="ctr">
            <a:spAutoFit/>
          </a:bodyPr>
          <a:lstStyle/>
          <a:p>
            <a:pPr algn="ctr"/>
            <a:r>
              <a:rPr lang="en-US" sz="2800" b="1" dirty="0" smtClean="0">
                <a:solidFill>
                  <a:srgbClr val="27515E"/>
                </a:solidFill>
              </a:rPr>
              <a:t>S P R I N T   S C H E D U L E   O V E R V I E W </a:t>
            </a:r>
            <a:endParaRPr lang="en-US" sz="2800" b="1" dirty="0">
              <a:solidFill>
                <a:srgbClr val="27515E"/>
              </a:solidFill>
            </a:endParaRPr>
          </a:p>
        </p:txBody>
      </p:sp>
      <p:pic>
        <p:nvPicPr>
          <p:cNvPr id="6" name="Picture 5"/>
          <p:cNvPicPr>
            <a:picLocks noChangeAspect="1"/>
          </p:cNvPicPr>
          <p:nvPr/>
        </p:nvPicPr>
        <p:blipFill>
          <a:blip r:embed="rId3"/>
          <a:stretch>
            <a:fillRect/>
          </a:stretch>
        </p:blipFill>
        <p:spPr>
          <a:xfrm>
            <a:off x="96222" y="5345589"/>
            <a:ext cx="1427778" cy="1427778"/>
          </a:xfrm>
          <a:prstGeom prst="rect">
            <a:avLst/>
          </a:prstGeom>
        </p:spPr>
      </p:pic>
    </p:spTree>
    <p:extLst>
      <p:ext uri="{BB962C8B-B14F-4D97-AF65-F5344CB8AC3E}">
        <p14:creationId xmlns:p14="http://schemas.microsoft.com/office/powerpoint/2010/main" val="8943854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6823493"/>
              </p:ext>
            </p:extLst>
          </p:nvPr>
        </p:nvGraphicFramePr>
        <p:xfrm>
          <a:off x="96223" y="605444"/>
          <a:ext cx="12009185" cy="4693920"/>
        </p:xfrm>
        <a:graphic>
          <a:graphicData uri="http://schemas.openxmlformats.org/drawingml/2006/table">
            <a:tbl>
              <a:tblPr firstRow="1" bandRow="1">
                <a:tableStyleId>{2D5ABB26-0587-4C30-8999-92F81FD0307C}</a:tableStyleId>
              </a:tblPr>
              <a:tblGrid>
                <a:gridCol w="1302365"/>
                <a:gridCol w="1784470"/>
                <a:gridCol w="1784470"/>
                <a:gridCol w="1784470"/>
                <a:gridCol w="1784470"/>
                <a:gridCol w="1784470"/>
                <a:gridCol w="1784470"/>
              </a:tblGrid>
              <a:tr h="254000">
                <a:tc rowSpan="2">
                  <a:txBody>
                    <a:bodyPr/>
                    <a:lstStyle/>
                    <a:p>
                      <a:pPr algn="ct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gridSpan="3">
                  <a:txBody>
                    <a:bodyPr/>
                    <a:lstStyle/>
                    <a:p>
                      <a:pPr algn="ctr"/>
                      <a:r>
                        <a:rPr lang="en-US" sz="1100" b="1" dirty="0" smtClean="0">
                          <a:solidFill>
                            <a:schemeClr val="bg1"/>
                          </a:solidFill>
                        </a:rPr>
                        <a:t>WEEK 1</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c gridSpan="3">
                  <a:txBody>
                    <a:bodyPr/>
                    <a:lstStyle/>
                    <a:p>
                      <a:pPr algn="ctr"/>
                      <a:r>
                        <a:rPr lang="en-US" sz="1100" b="1" dirty="0" smtClean="0">
                          <a:solidFill>
                            <a:schemeClr val="bg1"/>
                          </a:solidFill>
                        </a:rPr>
                        <a:t>WEEK 2</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r>
              <a:tr h="143541">
                <a:tc vMerge="1">
                  <a:txBody>
                    <a:bodyPr/>
                    <a:lstStyle/>
                    <a:p>
                      <a:endParaRPr lang="en-US"/>
                    </a:p>
                  </a:txBody>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r>
              <a:tr h="254000">
                <a:tc>
                  <a:txBody>
                    <a:bodyPr/>
                    <a:lstStyle/>
                    <a:p>
                      <a:pPr algn="ctr"/>
                      <a:r>
                        <a:rPr lang="en-US" sz="1100" b="1" dirty="0" smtClean="0">
                          <a:solidFill>
                            <a:schemeClr val="bg1"/>
                          </a:solidFill>
                        </a:rPr>
                        <a:t>6:00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a:t>
                      </a:r>
                      <a:r>
                        <a:rPr lang="en-US" sz="1200" b="1" baseline="0" dirty="0" smtClean="0">
                          <a:solidFill>
                            <a:schemeClr val="bg1"/>
                          </a:solidFill>
                        </a:rPr>
                        <a:t> Line-up Presentation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WIP 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4">
                  <a:txBody>
                    <a:bodyPr/>
                    <a:lstStyle/>
                    <a:p>
                      <a:pPr algn="ctr"/>
                      <a:r>
                        <a:rPr lang="en-US" sz="1200" b="1" dirty="0" smtClean="0">
                          <a:solidFill>
                            <a:schemeClr val="bg1"/>
                          </a:solidFill>
                        </a:rPr>
                        <a:t>Pair</a:t>
                      </a:r>
                      <a:r>
                        <a:rPr lang="en-US" sz="1200" b="1" baseline="0" dirty="0" smtClean="0">
                          <a:solidFill>
                            <a:schemeClr val="bg1"/>
                          </a:solidFill>
                        </a:rPr>
                        <a:t> Walkthrough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8">
                  <a:txBody>
                    <a:bodyPr/>
                    <a:lstStyle/>
                    <a:p>
                      <a:pPr algn="ctr"/>
                      <a:r>
                        <a:rPr lang="en-US" sz="1200" b="1" dirty="0" smtClean="0">
                          <a:solidFill>
                            <a:schemeClr val="bg1"/>
                          </a:solidFill>
                        </a:rPr>
                        <a:t>Sprint Review</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6:15</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rowSpan="3">
                  <a:txBody>
                    <a:bodyPr/>
                    <a:lstStyle/>
                    <a:p>
                      <a:pPr algn="ctr"/>
                      <a:r>
                        <a:rPr lang="en-US" sz="1200" b="1" dirty="0" smtClean="0">
                          <a:solidFill>
                            <a:schemeClr val="bg1"/>
                          </a:solidFill>
                        </a:rPr>
                        <a:t>Project Pitches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7">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r>
              <a:tr h="254000">
                <a:tc>
                  <a:txBody>
                    <a:bodyPr/>
                    <a:lstStyle/>
                    <a:p>
                      <a:pPr algn="ctr"/>
                      <a:r>
                        <a:rPr lang="en-US" sz="1100" b="1" dirty="0" smtClean="0">
                          <a:solidFill>
                            <a:schemeClr val="bg1"/>
                          </a:solidFill>
                        </a:rPr>
                        <a:t>6:30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FBE9"/>
                    </a:solidFill>
                  </a:tcPr>
                </a:tc>
                <a:tc rowSpan="6">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r>
              <a:tr h="254000">
                <a:tc>
                  <a:txBody>
                    <a:bodyPr/>
                    <a:lstStyle/>
                    <a:p>
                      <a:pPr algn="ctr"/>
                      <a:r>
                        <a:rPr lang="en-US" sz="1100" b="1" dirty="0" smtClean="0">
                          <a:solidFill>
                            <a:schemeClr val="bg1"/>
                          </a:solidFill>
                        </a:rPr>
                        <a:t>6:45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endParaRPr lang="en-US"/>
                    </a:p>
                  </a:txBody>
                  <a:tcPr/>
                </a:tc>
              </a:tr>
              <a:tr h="254000">
                <a:tc>
                  <a:txBody>
                    <a:bodyPr/>
                    <a:lstStyle/>
                    <a:p>
                      <a:pPr algn="ctr"/>
                      <a:r>
                        <a:rPr lang="en-US" sz="1100" b="1" dirty="0" smtClean="0">
                          <a:solidFill>
                            <a:schemeClr val="bg1"/>
                          </a:solidFill>
                        </a:rPr>
                        <a:t>7:00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800" b="1" dirty="0" smtClean="0">
                          <a:solidFill>
                            <a:schemeClr val="bg1"/>
                          </a:solidFill>
                        </a:rPr>
                        <a:t>Sprint Line-up Q&amp;A</a:t>
                      </a:r>
                      <a:endParaRPr lang="en-US" sz="1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rowSpan="4">
                  <a:txBody>
                    <a:bodyPr/>
                    <a:lstStyle/>
                    <a:p>
                      <a:pPr algn="ctr"/>
                      <a:r>
                        <a:rPr lang="en-US" sz="1200" b="1" dirty="0" smtClean="0">
                          <a:solidFill>
                            <a:schemeClr val="bg1"/>
                          </a:solidFill>
                        </a:rPr>
                        <a:t>Project Selection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rowSpan="4">
                  <a:txBody>
                    <a:bodyPr/>
                    <a:lstStyle/>
                    <a:p>
                      <a:pPr algn="ctr"/>
                      <a:r>
                        <a:rPr lang="en-US" sz="1200" b="1" dirty="0" smtClean="0">
                          <a:solidFill>
                            <a:schemeClr val="bg1"/>
                          </a:solidFill>
                        </a:rPr>
                        <a:t>Packaging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r>
              <a:tr h="254000">
                <a:tc>
                  <a:txBody>
                    <a:bodyPr/>
                    <a:lstStyle/>
                    <a:p>
                      <a:pPr algn="ctr"/>
                      <a:r>
                        <a:rPr lang="en-US" sz="1100" b="1" dirty="0" smtClean="0">
                          <a:solidFill>
                            <a:schemeClr val="bg1"/>
                          </a:solidFill>
                        </a:rPr>
                        <a:t>7:15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r>
              <a:tr h="254000">
                <a:tc>
                  <a:txBody>
                    <a:bodyPr/>
                    <a:lstStyle/>
                    <a:p>
                      <a:pPr algn="ctr"/>
                      <a:r>
                        <a:rPr lang="en-US" sz="1100" b="1" dirty="0" smtClean="0">
                          <a:solidFill>
                            <a:schemeClr val="bg1"/>
                          </a:solidFill>
                        </a:rPr>
                        <a:t>7:30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7:45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r>
              <a:tr h="254000">
                <a:tc>
                  <a:txBody>
                    <a:bodyPr/>
                    <a:lstStyle/>
                    <a:p>
                      <a:pPr algn="ctr"/>
                      <a:r>
                        <a:rPr lang="en-US" sz="1100" b="1" dirty="0" smtClean="0">
                          <a:solidFill>
                            <a:schemeClr val="bg1"/>
                          </a:solidFill>
                        </a:rPr>
                        <a:t>8:00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a:txBody>
                    <a:bodyPr/>
                    <a:lstStyle/>
                    <a:p>
                      <a:pPr algn="ctr"/>
                      <a:r>
                        <a:rPr lang="en-US" sz="1200" b="1" dirty="0" smtClean="0">
                          <a:solidFill>
                            <a:srgbClr val="27515E"/>
                          </a:solidFill>
                        </a:rPr>
                        <a:t>Break</a:t>
                      </a:r>
                      <a:endParaRPr lang="en-US" sz="1200" b="1" dirty="0">
                        <a:solidFill>
                          <a:srgbClr val="27515E"/>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254000">
                <a:tc>
                  <a:txBody>
                    <a:bodyPr/>
                    <a:lstStyle/>
                    <a:p>
                      <a:pPr algn="ctr"/>
                      <a:r>
                        <a:rPr lang="en-US" sz="1100" b="1" dirty="0" smtClean="0">
                          <a:solidFill>
                            <a:schemeClr val="bg1"/>
                          </a:solidFill>
                        </a:rPr>
                        <a:t>8:15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5">
                  <a:txBody>
                    <a:bodyPr/>
                    <a:lstStyle/>
                    <a:p>
                      <a:pPr algn="ctr"/>
                      <a:r>
                        <a:rPr lang="en-US" sz="1200" b="1" dirty="0" smtClean="0">
                          <a:solidFill>
                            <a:schemeClr val="bg1"/>
                          </a:solidFill>
                        </a:rPr>
                        <a:t>Concept Mapping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Write-up Proposal</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Presentation Prep</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Concept Map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8:30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8:45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rowSpan="4">
                  <a:txBody>
                    <a:bodyPr/>
                    <a:lstStyle/>
                    <a:p>
                      <a:pPr algn="ctr"/>
                      <a:r>
                        <a:rPr lang="en-US" sz="1200" b="1" dirty="0" smtClean="0">
                          <a:solidFill>
                            <a:schemeClr val="bg1"/>
                          </a:solidFill>
                        </a:rPr>
                        <a:t>Values of Project to Portfolio</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rowSpan="3">
                  <a:txBody>
                    <a:bodyPr/>
                    <a:lstStyle/>
                    <a:p>
                      <a:pPr algn="ctr"/>
                      <a:r>
                        <a:rPr lang="en-US" sz="1200" b="1" dirty="0" smtClean="0">
                          <a:solidFill>
                            <a:schemeClr val="bg1"/>
                          </a:solidFill>
                        </a:rPr>
                        <a:t>Retrospective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9:30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2">
                  <a:txBody>
                    <a:bodyPr/>
                    <a:lstStyle/>
                    <a:p>
                      <a:pPr algn="ctr"/>
                      <a:r>
                        <a:rPr lang="en-US" sz="1200" b="1" dirty="0" smtClean="0">
                          <a:solidFill>
                            <a:schemeClr val="bg1"/>
                          </a:solidFill>
                        </a:rPr>
                        <a:t>Project Research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2">
                  <a:txBody>
                    <a:bodyPr/>
                    <a:lstStyle/>
                    <a:p>
                      <a:pPr algn="ctr"/>
                      <a:r>
                        <a:rPr lang="en-US" sz="1200" b="1" dirty="0" smtClean="0">
                          <a:solidFill>
                            <a:schemeClr val="bg1"/>
                          </a:solidFill>
                        </a:rPr>
                        <a:t>Notebook</a:t>
                      </a:r>
                      <a:r>
                        <a:rPr lang="en-US" sz="1200" b="1" baseline="0" dirty="0" smtClean="0">
                          <a:solidFill>
                            <a:schemeClr val="bg1"/>
                          </a:solidFill>
                        </a:rPr>
                        <a:t> Push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r>
            </a:tbl>
          </a:graphicData>
        </a:graphic>
      </p:graphicFrame>
      <p:sp>
        <p:nvSpPr>
          <p:cNvPr id="2" name="TextBox 1"/>
          <p:cNvSpPr txBox="1"/>
          <p:nvPr/>
        </p:nvSpPr>
        <p:spPr>
          <a:xfrm>
            <a:off x="96222" y="86432"/>
            <a:ext cx="12009187" cy="523220"/>
          </a:xfrm>
          <a:prstGeom prst="rect">
            <a:avLst/>
          </a:prstGeom>
          <a:noFill/>
        </p:spPr>
        <p:txBody>
          <a:bodyPr wrap="square" rtlCol="0" anchor="ctr">
            <a:spAutoFit/>
          </a:bodyPr>
          <a:lstStyle/>
          <a:p>
            <a:pPr algn="ctr"/>
            <a:r>
              <a:rPr lang="en-US" sz="2800" b="1" dirty="0" smtClean="0">
                <a:solidFill>
                  <a:srgbClr val="27515E"/>
                </a:solidFill>
              </a:rPr>
              <a:t>S P R I N T   S C H E D U L E   O V E R V I E W </a:t>
            </a:r>
            <a:endParaRPr lang="en-US" sz="2800" b="1" dirty="0">
              <a:solidFill>
                <a:srgbClr val="27515E"/>
              </a:solidFill>
            </a:endParaRPr>
          </a:p>
        </p:txBody>
      </p:sp>
      <p:sp>
        <p:nvSpPr>
          <p:cNvPr id="5" name="Rectangle 4"/>
          <p:cNvSpPr/>
          <p:nvPr/>
        </p:nvSpPr>
        <p:spPr>
          <a:xfrm>
            <a:off x="96220" y="5299364"/>
            <a:ext cx="10289437" cy="147400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27515E"/>
                </a:solidFill>
              </a:rPr>
              <a:t>Sprint Line-up Q&amp;A</a:t>
            </a:r>
            <a:endParaRPr lang="en-US" sz="1200" b="1" dirty="0" smtClean="0">
              <a:solidFill>
                <a:srgbClr val="27515E"/>
              </a:solidFill>
            </a:endParaRPr>
          </a:p>
          <a:p>
            <a:pPr algn="ctr"/>
            <a:r>
              <a:rPr lang="en-US" sz="1200" dirty="0" smtClean="0">
                <a:solidFill>
                  <a:srgbClr val="27515E"/>
                </a:solidFill>
              </a:rPr>
              <a:t>forming </a:t>
            </a:r>
            <a:r>
              <a:rPr lang="en-US" sz="1200" dirty="0">
                <a:solidFill>
                  <a:srgbClr val="27515E"/>
                </a:solidFill>
              </a:rPr>
              <a:t>the central questions that motivate </a:t>
            </a:r>
            <a:r>
              <a:rPr lang="en-US" sz="1200" dirty="0" smtClean="0">
                <a:solidFill>
                  <a:srgbClr val="27515E"/>
                </a:solidFill>
              </a:rPr>
              <a:t>the skill building process. Q/A </a:t>
            </a:r>
            <a:r>
              <a:rPr lang="en-US" sz="1200" dirty="0">
                <a:solidFill>
                  <a:srgbClr val="27515E"/>
                </a:solidFill>
              </a:rPr>
              <a:t>is your chance to direct all of those questions – to the coaching team, to your classmates, to yourself! If we have a master builder or industry expert, they’ll be available to start answering the questions as well. Critically, the responses we come up with during Q/A will just be the beginning of answering those questions. The coaches and master builders may have some experience with each of the questions you ask, but ultimately we all have something to learn from a well-formed and well investigated question.</a:t>
            </a:r>
          </a:p>
        </p:txBody>
      </p:sp>
      <p:pic>
        <p:nvPicPr>
          <p:cNvPr id="3" name="Picture 2"/>
          <p:cNvPicPr>
            <a:picLocks noChangeAspect="1"/>
          </p:cNvPicPr>
          <p:nvPr/>
        </p:nvPicPr>
        <p:blipFill>
          <a:blip r:embed="rId3"/>
          <a:stretch>
            <a:fillRect/>
          </a:stretch>
        </p:blipFill>
        <p:spPr>
          <a:xfrm>
            <a:off x="10385659" y="5329149"/>
            <a:ext cx="1719749" cy="1444217"/>
          </a:xfrm>
          <a:prstGeom prst="rect">
            <a:avLst/>
          </a:prstGeom>
        </p:spPr>
      </p:pic>
    </p:spTree>
    <p:extLst>
      <p:ext uri="{BB962C8B-B14F-4D97-AF65-F5344CB8AC3E}">
        <p14:creationId xmlns:p14="http://schemas.microsoft.com/office/powerpoint/2010/main" val="2443831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80693341"/>
              </p:ext>
            </p:extLst>
          </p:nvPr>
        </p:nvGraphicFramePr>
        <p:xfrm>
          <a:off x="96223" y="605444"/>
          <a:ext cx="12009185" cy="4693920"/>
        </p:xfrm>
        <a:graphic>
          <a:graphicData uri="http://schemas.openxmlformats.org/drawingml/2006/table">
            <a:tbl>
              <a:tblPr firstRow="1" bandRow="1">
                <a:tableStyleId>{2D5ABB26-0587-4C30-8999-92F81FD0307C}</a:tableStyleId>
              </a:tblPr>
              <a:tblGrid>
                <a:gridCol w="1302365"/>
                <a:gridCol w="1784470"/>
                <a:gridCol w="1784470"/>
                <a:gridCol w="1784470"/>
                <a:gridCol w="1784470"/>
                <a:gridCol w="1784470"/>
                <a:gridCol w="1784470"/>
              </a:tblGrid>
              <a:tr h="254000">
                <a:tc rowSpan="2">
                  <a:txBody>
                    <a:bodyPr/>
                    <a:lstStyle/>
                    <a:p>
                      <a:pPr algn="ct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gridSpan="3">
                  <a:txBody>
                    <a:bodyPr/>
                    <a:lstStyle/>
                    <a:p>
                      <a:pPr algn="ctr"/>
                      <a:r>
                        <a:rPr lang="en-US" sz="1100" b="1" dirty="0" smtClean="0">
                          <a:solidFill>
                            <a:schemeClr val="bg1"/>
                          </a:solidFill>
                        </a:rPr>
                        <a:t>WEEK 1</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c gridSpan="3">
                  <a:txBody>
                    <a:bodyPr/>
                    <a:lstStyle/>
                    <a:p>
                      <a:pPr algn="ctr"/>
                      <a:r>
                        <a:rPr lang="en-US" sz="1100" b="1" dirty="0" smtClean="0">
                          <a:solidFill>
                            <a:schemeClr val="bg1"/>
                          </a:solidFill>
                        </a:rPr>
                        <a:t>WEEK 2</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r>
              <a:tr h="143541">
                <a:tc vMerge="1">
                  <a:txBody>
                    <a:bodyPr/>
                    <a:lstStyle/>
                    <a:p>
                      <a:endParaRPr lang="en-US"/>
                    </a:p>
                  </a:txBody>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r>
              <a:tr h="254000">
                <a:tc>
                  <a:txBody>
                    <a:bodyPr/>
                    <a:lstStyle/>
                    <a:p>
                      <a:pPr algn="ctr"/>
                      <a:r>
                        <a:rPr lang="en-US" sz="1100" b="1" dirty="0" smtClean="0">
                          <a:solidFill>
                            <a:schemeClr val="bg1"/>
                          </a:solidFill>
                        </a:rPr>
                        <a:t>6:00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a:t>
                      </a:r>
                      <a:r>
                        <a:rPr lang="en-US" sz="1200" b="1" baseline="0" dirty="0" smtClean="0">
                          <a:solidFill>
                            <a:schemeClr val="bg1"/>
                          </a:solidFill>
                        </a:rPr>
                        <a:t> Line-up Presentation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WIP 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4">
                  <a:txBody>
                    <a:bodyPr/>
                    <a:lstStyle/>
                    <a:p>
                      <a:pPr algn="ctr"/>
                      <a:r>
                        <a:rPr lang="en-US" sz="1200" b="1" dirty="0" smtClean="0">
                          <a:solidFill>
                            <a:schemeClr val="bg1"/>
                          </a:solidFill>
                        </a:rPr>
                        <a:t>Pair</a:t>
                      </a:r>
                      <a:r>
                        <a:rPr lang="en-US" sz="1200" b="1" baseline="0" dirty="0" smtClean="0">
                          <a:solidFill>
                            <a:schemeClr val="bg1"/>
                          </a:solidFill>
                        </a:rPr>
                        <a:t> Walkthrough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8">
                  <a:txBody>
                    <a:bodyPr/>
                    <a:lstStyle/>
                    <a:p>
                      <a:pPr algn="ctr"/>
                      <a:r>
                        <a:rPr lang="en-US" sz="1200" b="1" dirty="0" smtClean="0">
                          <a:solidFill>
                            <a:schemeClr val="bg1"/>
                          </a:solidFill>
                        </a:rPr>
                        <a:t>Sprint Review</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6:15</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rowSpan="3">
                  <a:txBody>
                    <a:bodyPr/>
                    <a:lstStyle/>
                    <a:p>
                      <a:pPr algn="ctr"/>
                      <a:r>
                        <a:rPr lang="en-US" sz="1200" b="1" dirty="0" smtClean="0">
                          <a:solidFill>
                            <a:schemeClr val="bg1"/>
                          </a:solidFill>
                        </a:rPr>
                        <a:t>Project Pitches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7">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r>
              <a:tr h="254000">
                <a:tc>
                  <a:txBody>
                    <a:bodyPr/>
                    <a:lstStyle/>
                    <a:p>
                      <a:pPr algn="ctr"/>
                      <a:r>
                        <a:rPr lang="en-US" sz="1100" b="1" dirty="0" smtClean="0">
                          <a:solidFill>
                            <a:schemeClr val="bg1"/>
                          </a:solidFill>
                        </a:rPr>
                        <a:t>6:30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FBE9"/>
                    </a:solidFill>
                  </a:tcPr>
                </a:tc>
                <a:tc rowSpan="6">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r>
              <a:tr h="254000">
                <a:tc>
                  <a:txBody>
                    <a:bodyPr/>
                    <a:lstStyle/>
                    <a:p>
                      <a:pPr algn="ctr"/>
                      <a:r>
                        <a:rPr lang="en-US" sz="1100" b="1" dirty="0" smtClean="0">
                          <a:solidFill>
                            <a:schemeClr val="bg1"/>
                          </a:solidFill>
                        </a:rPr>
                        <a:t>6:45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endParaRPr lang="en-US"/>
                    </a:p>
                  </a:txBody>
                  <a:tcPr/>
                </a:tc>
              </a:tr>
              <a:tr h="254000">
                <a:tc>
                  <a:txBody>
                    <a:bodyPr/>
                    <a:lstStyle/>
                    <a:p>
                      <a:pPr algn="ctr"/>
                      <a:r>
                        <a:rPr lang="en-US" sz="1100" b="1" dirty="0" smtClean="0">
                          <a:solidFill>
                            <a:schemeClr val="bg1"/>
                          </a:solidFill>
                        </a:rPr>
                        <a:t>7:00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 Line-up Q&amp;A</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Project Selection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rowSpan="4">
                  <a:txBody>
                    <a:bodyPr/>
                    <a:lstStyle/>
                    <a:p>
                      <a:pPr algn="ctr"/>
                      <a:r>
                        <a:rPr lang="en-US" sz="1200" b="1" dirty="0" smtClean="0">
                          <a:solidFill>
                            <a:schemeClr val="bg1"/>
                          </a:solidFill>
                        </a:rPr>
                        <a:t>Packaging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r>
              <a:tr h="254000">
                <a:tc>
                  <a:txBody>
                    <a:bodyPr/>
                    <a:lstStyle/>
                    <a:p>
                      <a:pPr algn="ctr"/>
                      <a:r>
                        <a:rPr lang="en-US" sz="1100" b="1" dirty="0" smtClean="0">
                          <a:solidFill>
                            <a:schemeClr val="bg1"/>
                          </a:solidFill>
                        </a:rPr>
                        <a:t>7:15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r>
              <a:tr h="254000">
                <a:tc>
                  <a:txBody>
                    <a:bodyPr/>
                    <a:lstStyle/>
                    <a:p>
                      <a:pPr algn="ctr"/>
                      <a:r>
                        <a:rPr lang="en-US" sz="1100" b="1" dirty="0" smtClean="0">
                          <a:solidFill>
                            <a:schemeClr val="bg1"/>
                          </a:solidFill>
                        </a:rPr>
                        <a:t>7:30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7:45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r>
              <a:tr h="254000">
                <a:tc>
                  <a:txBody>
                    <a:bodyPr/>
                    <a:lstStyle/>
                    <a:p>
                      <a:pPr algn="ctr"/>
                      <a:r>
                        <a:rPr lang="en-US" sz="1100" b="1" dirty="0" smtClean="0">
                          <a:solidFill>
                            <a:schemeClr val="bg1"/>
                          </a:solidFill>
                        </a:rPr>
                        <a:t>8:00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a:txBody>
                    <a:bodyPr/>
                    <a:lstStyle/>
                    <a:p>
                      <a:pPr algn="ctr"/>
                      <a:r>
                        <a:rPr lang="en-US" sz="1200" b="1" dirty="0" smtClean="0">
                          <a:solidFill>
                            <a:srgbClr val="27515E"/>
                          </a:solidFill>
                        </a:rPr>
                        <a:t>Break</a:t>
                      </a:r>
                      <a:endParaRPr lang="en-US" sz="1200" b="1" dirty="0">
                        <a:solidFill>
                          <a:srgbClr val="27515E"/>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254000">
                <a:tc>
                  <a:txBody>
                    <a:bodyPr/>
                    <a:lstStyle/>
                    <a:p>
                      <a:pPr algn="ctr"/>
                      <a:r>
                        <a:rPr lang="en-US" sz="1100" b="1" dirty="0" smtClean="0">
                          <a:solidFill>
                            <a:schemeClr val="bg1"/>
                          </a:solidFill>
                        </a:rPr>
                        <a:t>8:15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5">
                  <a:txBody>
                    <a:bodyPr/>
                    <a:lstStyle/>
                    <a:p>
                      <a:pPr algn="ctr"/>
                      <a:r>
                        <a:rPr lang="en-US" sz="1800" b="1" dirty="0" smtClean="0">
                          <a:solidFill>
                            <a:schemeClr val="bg1"/>
                          </a:solidFill>
                        </a:rPr>
                        <a:t>Concept Mapping</a:t>
                      </a:r>
                      <a:endParaRPr lang="en-US" sz="1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Write-up Proposal</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Presentation Prep</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Concept Map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8:30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8:45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rowSpan="4">
                  <a:txBody>
                    <a:bodyPr/>
                    <a:lstStyle/>
                    <a:p>
                      <a:pPr algn="ctr"/>
                      <a:r>
                        <a:rPr lang="en-US" sz="1200" b="1" dirty="0" smtClean="0">
                          <a:solidFill>
                            <a:schemeClr val="bg1"/>
                          </a:solidFill>
                        </a:rPr>
                        <a:t>Values of Project to Portfolio</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rowSpan="3">
                  <a:txBody>
                    <a:bodyPr/>
                    <a:lstStyle/>
                    <a:p>
                      <a:pPr algn="ctr"/>
                      <a:r>
                        <a:rPr lang="en-US" sz="1200" b="1" dirty="0" smtClean="0">
                          <a:solidFill>
                            <a:schemeClr val="bg1"/>
                          </a:solidFill>
                        </a:rPr>
                        <a:t>Retrospective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9:30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2">
                  <a:txBody>
                    <a:bodyPr/>
                    <a:lstStyle/>
                    <a:p>
                      <a:pPr algn="ctr"/>
                      <a:r>
                        <a:rPr lang="en-US" sz="1200" b="1" dirty="0" smtClean="0">
                          <a:solidFill>
                            <a:schemeClr val="bg1"/>
                          </a:solidFill>
                        </a:rPr>
                        <a:t>Project Research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2">
                  <a:txBody>
                    <a:bodyPr/>
                    <a:lstStyle/>
                    <a:p>
                      <a:pPr algn="ctr"/>
                      <a:r>
                        <a:rPr lang="en-US" sz="1200" b="1" dirty="0" smtClean="0">
                          <a:solidFill>
                            <a:schemeClr val="bg1"/>
                          </a:solidFill>
                        </a:rPr>
                        <a:t>Notebook</a:t>
                      </a:r>
                      <a:r>
                        <a:rPr lang="en-US" sz="1200" b="1" baseline="0" dirty="0" smtClean="0">
                          <a:solidFill>
                            <a:schemeClr val="bg1"/>
                          </a:solidFill>
                        </a:rPr>
                        <a:t> Push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r>
            </a:tbl>
          </a:graphicData>
        </a:graphic>
      </p:graphicFrame>
      <p:sp>
        <p:nvSpPr>
          <p:cNvPr id="2" name="TextBox 1"/>
          <p:cNvSpPr txBox="1"/>
          <p:nvPr/>
        </p:nvSpPr>
        <p:spPr>
          <a:xfrm>
            <a:off x="96222" y="86432"/>
            <a:ext cx="12009187" cy="523220"/>
          </a:xfrm>
          <a:prstGeom prst="rect">
            <a:avLst/>
          </a:prstGeom>
          <a:noFill/>
        </p:spPr>
        <p:txBody>
          <a:bodyPr wrap="square" rtlCol="0" anchor="ctr">
            <a:spAutoFit/>
          </a:bodyPr>
          <a:lstStyle/>
          <a:p>
            <a:pPr algn="ctr"/>
            <a:r>
              <a:rPr lang="en-US" sz="2800" b="1" dirty="0" smtClean="0">
                <a:solidFill>
                  <a:srgbClr val="27515E"/>
                </a:solidFill>
              </a:rPr>
              <a:t>S P R I N T   S C H E D U L E   O V E R V I E W </a:t>
            </a:r>
            <a:endParaRPr lang="en-US" sz="2800" b="1" dirty="0">
              <a:solidFill>
                <a:srgbClr val="27515E"/>
              </a:solidFill>
            </a:endParaRPr>
          </a:p>
        </p:txBody>
      </p:sp>
      <p:sp>
        <p:nvSpPr>
          <p:cNvPr id="5" name="Rectangle 4"/>
          <p:cNvSpPr/>
          <p:nvPr/>
        </p:nvSpPr>
        <p:spPr>
          <a:xfrm>
            <a:off x="1515979" y="5299364"/>
            <a:ext cx="10589429" cy="147400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27515E"/>
                </a:solidFill>
              </a:rPr>
              <a:t>Concept Mapping</a:t>
            </a:r>
          </a:p>
          <a:p>
            <a:pPr algn="ctr"/>
            <a:r>
              <a:rPr lang="en-US" dirty="0">
                <a:solidFill>
                  <a:srgbClr val="27515E"/>
                </a:solidFill>
              </a:rPr>
              <a:t>In Concept Mapping, the entire team works on a “mind map” of the key ideas and concepts targeted by the sprint lineup. The mind map explains the relationships between ideas, generally creating a model of how this domain of knowledge works. Not everything will be “right” in the first mapping session, but the relationships will be hypotheses that can be tested and updated through the project process.</a:t>
            </a: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ackgroundRemoval t="800" b="99400" l="600" r="99200"/>
                    </a14:imgEffect>
                  </a14:imgLayer>
                </a14:imgProps>
              </a:ext>
            </a:extLst>
          </a:blip>
          <a:stretch>
            <a:fillRect/>
          </a:stretch>
        </p:blipFill>
        <p:spPr>
          <a:xfrm>
            <a:off x="96222" y="5353609"/>
            <a:ext cx="1419757" cy="1419757"/>
          </a:xfrm>
          <a:prstGeom prst="rect">
            <a:avLst/>
          </a:prstGeom>
        </p:spPr>
      </p:pic>
    </p:spTree>
    <p:extLst>
      <p:ext uri="{BB962C8B-B14F-4D97-AF65-F5344CB8AC3E}">
        <p14:creationId xmlns:p14="http://schemas.microsoft.com/office/powerpoint/2010/main" val="8120490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1150864"/>
              </p:ext>
            </p:extLst>
          </p:nvPr>
        </p:nvGraphicFramePr>
        <p:xfrm>
          <a:off x="96223" y="605444"/>
          <a:ext cx="12009185" cy="4693920"/>
        </p:xfrm>
        <a:graphic>
          <a:graphicData uri="http://schemas.openxmlformats.org/drawingml/2006/table">
            <a:tbl>
              <a:tblPr firstRow="1" bandRow="1">
                <a:tableStyleId>{2D5ABB26-0587-4C30-8999-92F81FD0307C}</a:tableStyleId>
              </a:tblPr>
              <a:tblGrid>
                <a:gridCol w="1302365"/>
                <a:gridCol w="1784470"/>
                <a:gridCol w="1784470"/>
                <a:gridCol w="1784470"/>
                <a:gridCol w="1784470"/>
                <a:gridCol w="1784470"/>
                <a:gridCol w="1784470"/>
              </a:tblGrid>
              <a:tr h="254000">
                <a:tc rowSpan="2">
                  <a:txBody>
                    <a:bodyPr/>
                    <a:lstStyle/>
                    <a:p>
                      <a:pPr algn="ct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gridSpan="3">
                  <a:txBody>
                    <a:bodyPr/>
                    <a:lstStyle/>
                    <a:p>
                      <a:pPr algn="ctr"/>
                      <a:r>
                        <a:rPr lang="en-US" sz="1100" b="1" dirty="0" smtClean="0">
                          <a:solidFill>
                            <a:schemeClr val="bg1"/>
                          </a:solidFill>
                        </a:rPr>
                        <a:t>WEEK 1</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c gridSpan="3">
                  <a:txBody>
                    <a:bodyPr/>
                    <a:lstStyle/>
                    <a:p>
                      <a:pPr algn="ctr"/>
                      <a:r>
                        <a:rPr lang="en-US" sz="1100" b="1" dirty="0" smtClean="0">
                          <a:solidFill>
                            <a:schemeClr val="bg1"/>
                          </a:solidFill>
                        </a:rPr>
                        <a:t>WEEK 2</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r>
              <a:tr h="143541">
                <a:tc vMerge="1">
                  <a:txBody>
                    <a:bodyPr/>
                    <a:lstStyle/>
                    <a:p>
                      <a:endParaRPr lang="en-US"/>
                    </a:p>
                  </a:txBody>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r>
              <a:tr h="254000">
                <a:tc>
                  <a:txBody>
                    <a:bodyPr/>
                    <a:lstStyle/>
                    <a:p>
                      <a:pPr algn="ctr"/>
                      <a:r>
                        <a:rPr lang="en-US" sz="1100" b="1" dirty="0" smtClean="0">
                          <a:solidFill>
                            <a:schemeClr val="bg1"/>
                          </a:solidFill>
                        </a:rPr>
                        <a:t>6:00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a:t>
                      </a:r>
                      <a:r>
                        <a:rPr lang="en-US" sz="1200" b="1" baseline="0" dirty="0" smtClean="0">
                          <a:solidFill>
                            <a:schemeClr val="bg1"/>
                          </a:solidFill>
                        </a:rPr>
                        <a:t> Line-up Presentation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WIP 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4">
                  <a:txBody>
                    <a:bodyPr/>
                    <a:lstStyle/>
                    <a:p>
                      <a:pPr algn="ctr"/>
                      <a:r>
                        <a:rPr lang="en-US" sz="1200" b="1" dirty="0" smtClean="0">
                          <a:solidFill>
                            <a:schemeClr val="bg1"/>
                          </a:solidFill>
                        </a:rPr>
                        <a:t>Pair</a:t>
                      </a:r>
                      <a:r>
                        <a:rPr lang="en-US" sz="1200" b="1" baseline="0" dirty="0" smtClean="0">
                          <a:solidFill>
                            <a:schemeClr val="bg1"/>
                          </a:solidFill>
                        </a:rPr>
                        <a:t> Walkthrough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8">
                  <a:txBody>
                    <a:bodyPr/>
                    <a:lstStyle/>
                    <a:p>
                      <a:pPr algn="ctr"/>
                      <a:r>
                        <a:rPr lang="en-US" sz="1200" b="1" dirty="0" smtClean="0">
                          <a:solidFill>
                            <a:schemeClr val="bg1"/>
                          </a:solidFill>
                        </a:rPr>
                        <a:t>Sprint Review</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6:15</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rowSpan="3">
                  <a:txBody>
                    <a:bodyPr/>
                    <a:lstStyle/>
                    <a:p>
                      <a:pPr algn="ctr"/>
                      <a:r>
                        <a:rPr lang="en-US" sz="1200" b="1" dirty="0" smtClean="0">
                          <a:solidFill>
                            <a:schemeClr val="bg1"/>
                          </a:solidFill>
                        </a:rPr>
                        <a:t>Project Pitches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7">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r>
              <a:tr h="254000">
                <a:tc>
                  <a:txBody>
                    <a:bodyPr/>
                    <a:lstStyle/>
                    <a:p>
                      <a:pPr algn="ctr"/>
                      <a:r>
                        <a:rPr lang="en-US" sz="1100" b="1" dirty="0" smtClean="0">
                          <a:solidFill>
                            <a:schemeClr val="bg1"/>
                          </a:solidFill>
                        </a:rPr>
                        <a:t>6:30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FBE9"/>
                    </a:solidFill>
                  </a:tcPr>
                </a:tc>
                <a:tc rowSpan="6">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r>
              <a:tr h="254000">
                <a:tc>
                  <a:txBody>
                    <a:bodyPr/>
                    <a:lstStyle/>
                    <a:p>
                      <a:pPr algn="ctr"/>
                      <a:r>
                        <a:rPr lang="en-US" sz="1100" b="1" dirty="0" smtClean="0">
                          <a:solidFill>
                            <a:schemeClr val="bg1"/>
                          </a:solidFill>
                        </a:rPr>
                        <a:t>6:45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endParaRPr lang="en-US"/>
                    </a:p>
                  </a:txBody>
                  <a:tcPr/>
                </a:tc>
              </a:tr>
              <a:tr h="254000">
                <a:tc>
                  <a:txBody>
                    <a:bodyPr/>
                    <a:lstStyle/>
                    <a:p>
                      <a:pPr algn="ctr"/>
                      <a:r>
                        <a:rPr lang="en-US" sz="1100" b="1" dirty="0" smtClean="0">
                          <a:solidFill>
                            <a:schemeClr val="bg1"/>
                          </a:solidFill>
                        </a:rPr>
                        <a:t>7:00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 Line-up Q&amp;A</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Project Selection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rowSpan="4">
                  <a:txBody>
                    <a:bodyPr/>
                    <a:lstStyle/>
                    <a:p>
                      <a:pPr algn="ctr"/>
                      <a:r>
                        <a:rPr lang="en-US" sz="1200" b="1" dirty="0" smtClean="0">
                          <a:solidFill>
                            <a:schemeClr val="bg1"/>
                          </a:solidFill>
                        </a:rPr>
                        <a:t>Packaging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r>
              <a:tr h="254000">
                <a:tc>
                  <a:txBody>
                    <a:bodyPr/>
                    <a:lstStyle/>
                    <a:p>
                      <a:pPr algn="ctr"/>
                      <a:r>
                        <a:rPr lang="en-US" sz="1100" b="1" dirty="0" smtClean="0">
                          <a:solidFill>
                            <a:schemeClr val="bg1"/>
                          </a:solidFill>
                        </a:rPr>
                        <a:t>7:15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r>
              <a:tr h="254000">
                <a:tc>
                  <a:txBody>
                    <a:bodyPr/>
                    <a:lstStyle/>
                    <a:p>
                      <a:pPr algn="ctr"/>
                      <a:r>
                        <a:rPr lang="en-US" sz="1100" b="1" dirty="0" smtClean="0">
                          <a:solidFill>
                            <a:schemeClr val="bg1"/>
                          </a:solidFill>
                        </a:rPr>
                        <a:t>7:30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7:45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r>
              <a:tr h="254000">
                <a:tc>
                  <a:txBody>
                    <a:bodyPr/>
                    <a:lstStyle/>
                    <a:p>
                      <a:pPr algn="ctr"/>
                      <a:r>
                        <a:rPr lang="en-US" sz="1100" b="1" dirty="0" smtClean="0">
                          <a:solidFill>
                            <a:schemeClr val="bg1"/>
                          </a:solidFill>
                        </a:rPr>
                        <a:t>8:00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a:txBody>
                    <a:bodyPr/>
                    <a:lstStyle/>
                    <a:p>
                      <a:pPr algn="ctr"/>
                      <a:r>
                        <a:rPr lang="en-US" sz="1200" b="1" dirty="0" smtClean="0">
                          <a:solidFill>
                            <a:srgbClr val="27515E"/>
                          </a:solidFill>
                        </a:rPr>
                        <a:t>Break</a:t>
                      </a:r>
                      <a:endParaRPr lang="en-US" sz="1200" b="1" dirty="0">
                        <a:solidFill>
                          <a:srgbClr val="27515E"/>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254000">
                <a:tc>
                  <a:txBody>
                    <a:bodyPr/>
                    <a:lstStyle/>
                    <a:p>
                      <a:pPr algn="ctr"/>
                      <a:r>
                        <a:rPr lang="en-US" sz="1100" b="1" dirty="0" smtClean="0">
                          <a:solidFill>
                            <a:schemeClr val="bg1"/>
                          </a:solidFill>
                        </a:rPr>
                        <a:t>8:15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5">
                  <a:txBody>
                    <a:bodyPr/>
                    <a:lstStyle/>
                    <a:p>
                      <a:pPr algn="ctr"/>
                      <a:r>
                        <a:rPr lang="en-US" sz="1200" b="1" dirty="0" smtClean="0">
                          <a:solidFill>
                            <a:schemeClr val="bg1"/>
                          </a:solidFill>
                        </a:rPr>
                        <a:t>Concept Mapping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Write-up Proposal</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Presentation Prep</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Concept Map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8:30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8:45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rowSpan="4">
                  <a:txBody>
                    <a:bodyPr/>
                    <a:lstStyle/>
                    <a:p>
                      <a:pPr algn="ctr"/>
                      <a:r>
                        <a:rPr lang="en-US" sz="1200" b="1" dirty="0" smtClean="0">
                          <a:solidFill>
                            <a:schemeClr val="bg1"/>
                          </a:solidFill>
                        </a:rPr>
                        <a:t>Values of Project to Portfolio</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rowSpan="3">
                  <a:txBody>
                    <a:bodyPr/>
                    <a:lstStyle/>
                    <a:p>
                      <a:pPr algn="ctr"/>
                      <a:r>
                        <a:rPr lang="en-US" sz="1200" b="1" dirty="0" smtClean="0">
                          <a:solidFill>
                            <a:schemeClr val="bg1"/>
                          </a:solidFill>
                        </a:rPr>
                        <a:t>Retrospective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9:30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2">
                  <a:txBody>
                    <a:bodyPr/>
                    <a:lstStyle/>
                    <a:p>
                      <a:pPr algn="ctr"/>
                      <a:r>
                        <a:rPr lang="en-US" sz="1800" b="1" dirty="0" smtClean="0">
                          <a:solidFill>
                            <a:schemeClr val="bg1"/>
                          </a:solidFill>
                        </a:rPr>
                        <a:t>Project Research</a:t>
                      </a:r>
                      <a:endParaRPr lang="en-US" sz="1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vMerge="1">
                  <a:txBody>
                    <a:bodyPr/>
                    <a:lstStyle/>
                    <a:p>
                      <a:endParaRPr lang="en-US" dirty="0"/>
                    </a:p>
                  </a:txBody>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2">
                  <a:txBody>
                    <a:bodyPr/>
                    <a:lstStyle/>
                    <a:p>
                      <a:pPr algn="ctr"/>
                      <a:r>
                        <a:rPr lang="en-US" sz="1200" b="1" dirty="0" smtClean="0">
                          <a:solidFill>
                            <a:schemeClr val="bg1"/>
                          </a:solidFill>
                        </a:rPr>
                        <a:t>Notebook</a:t>
                      </a:r>
                      <a:r>
                        <a:rPr lang="en-US" sz="1200" b="1" baseline="0" dirty="0" smtClean="0">
                          <a:solidFill>
                            <a:schemeClr val="bg1"/>
                          </a:solidFill>
                        </a:rPr>
                        <a:t> Push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r>
            </a:tbl>
          </a:graphicData>
        </a:graphic>
      </p:graphicFrame>
      <p:sp>
        <p:nvSpPr>
          <p:cNvPr id="2" name="TextBox 1"/>
          <p:cNvSpPr txBox="1"/>
          <p:nvPr/>
        </p:nvSpPr>
        <p:spPr>
          <a:xfrm>
            <a:off x="96222" y="86432"/>
            <a:ext cx="12009187" cy="523220"/>
          </a:xfrm>
          <a:prstGeom prst="rect">
            <a:avLst/>
          </a:prstGeom>
          <a:noFill/>
        </p:spPr>
        <p:txBody>
          <a:bodyPr wrap="square" rtlCol="0" anchor="ctr">
            <a:spAutoFit/>
          </a:bodyPr>
          <a:lstStyle/>
          <a:p>
            <a:pPr algn="ctr"/>
            <a:r>
              <a:rPr lang="en-US" sz="2800" b="1" dirty="0" smtClean="0">
                <a:solidFill>
                  <a:srgbClr val="27515E"/>
                </a:solidFill>
              </a:rPr>
              <a:t>S P R I N T   S C H E D U L E   O V E R V I E W </a:t>
            </a:r>
            <a:endParaRPr lang="en-US" sz="2800" b="1" dirty="0">
              <a:solidFill>
                <a:srgbClr val="27515E"/>
              </a:solidFill>
            </a:endParaRPr>
          </a:p>
        </p:txBody>
      </p:sp>
      <p:sp>
        <p:nvSpPr>
          <p:cNvPr id="5" name="Rectangle 4"/>
          <p:cNvSpPr/>
          <p:nvPr/>
        </p:nvSpPr>
        <p:spPr>
          <a:xfrm>
            <a:off x="96222" y="5299364"/>
            <a:ext cx="9928328" cy="147400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27515E"/>
                </a:solidFill>
              </a:rPr>
              <a:t>Project Research</a:t>
            </a:r>
          </a:p>
          <a:p>
            <a:pPr algn="ctr"/>
            <a:r>
              <a:rPr lang="en-US" dirty="0" smtClean="0">
                <a:solidFill>
                  <a:srgbClr val="27515E"/>
                </a:solidFill>
              </a:rPr>
              <a:t>Review of projects proposed by the coaching team or other examples you find. The objective is to generate ideas for a project that will help you develop the specific skill you are interested in.</a:t>
            </a:r>
            <a:endParaRPr lang="en-US" dirty="0">
              <a:solidFill>
                <a:srgbClr val="27515E"/>
              </a:solidFill>
            </a:endParaRPr>
          </a:p>
        </p:txBody>
      </p:sp>
      <p:pic>
        <p:nvPicPr>
          <p:cNvPr id="3" name="Picture 2"/>
          <p:cNvPicPr>
            <a:picLocks noChangeAspect="1"/>
          </p:cNvPicPr>
          <p:nvPr/>
        </p:nvPicPr>
        <p:blipFill>
          <a:blip r:embed="rId3"/>
          <a:stretch>
            <a:fillRect/>
          </a:stretch>
        </p:blipFill>
        <p:spPr>
          <a:xfrm>
            <a:off x="10024549" y="5299364"/>
            <a:ext cx="2080859" cy="1558636"/>
          </a:xfrm>
          <a:prstGeom prst="rect">
            <a:avLst/>
          </a:prstGeom>
        </p:spPr>
      </p:pic>
    </p:spTree>
    <p:extLst>
      <p:ext uri="{BB962C8B-B14F-4D97-AF65-F5344CB8AC3E}">
        <p14:creationId xmlns:p14="http://schemas.microsoft.com/office/powerpoint/2010/main" val="5219898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95739" y="1360169"/>
            <a:ext cx="10800522" cy="2185214"/>
          </a:xfrm>
          <a:prstGeom prst="rect">
            <a:avLst/>
          </a:prstGeom>
          <a:noFill/>
        </p:spPr>
        <p:txBody>
          <a:bodyPr wrap="square" rtlCol="0" anchor="ctr">
            <a:spAutoFit/>
          </a:bodyPr>
          <a:lstStyle/>
          <a:p>
            <a:pPr algn="ctr"/>
            <a:r>
              <a:rPr lang="en-US" sz="3600" b="1" dirty="0">
                <a:solidFill>
                  <a:srgbClr val="27515E"/>
                </a:solidFill>
              </a:rPr>
              <a:t>What’s the Endgame? </a:t>
            </a:r>
            <a:endParaRPr lang="en-US" sz="3600" b="1" dirty="0" smtClean="0">
              <a:solidFill>
                <a:srgbClr val="27515E"/>
              </a:solidFill>
            </a:endParaRPr>
          </a:p>
          <a:p>
            <a:pPr algn="ctr"/>
            <a:endParaRPr lang="en-US" sz="3600" b="1" dirty="0">
              <a:solidFill>
                <a:srgbClr val="27515E"/>
              </a:solidFill>
            </a:endParaRPr>
          </a:p>
          <a:p>
            <a:pPr algn="ctr"/>
            <a:r>
              <a:rPr lang="en-US" sz="3600" dirty="0" smtClean="0">
                <a:solidFill>
                  <a:srgbClr val="27515E"/>
                </a:solidFill>
              </a:rPr>
              <a:t>Using </a:t>
            </a:r>
            <a:r>
              <a:rPr lang="en-US" sz="3600" dirty="0">
                <a:solidFill>
                  <a:srgbClr val="27515E"/>
                </a:solidFill>
              </a:rPr>
              <a:t>Data to Enhance your Career and Work</a:t>
            </a:r>
          </a:p>
          <a:p>
            <a:pPr algn="ctr"/>
            <a:endParaRPr lang="en-US" sz="2800" b="1" dirty="0" smtClean="0">
              <a:solidFill>
                <a:srgbClr val="27515E"/>
              </a:solidFill>
            </a:endParaRPr>
          </a:p>
        </p:txBody>
      </p:sp>
      <p:sp>
        <p:nvSpPr>
          <p:cNvPr id="10" name="Rectangle 9"/>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biLevel thresh="25000"/>
          </a:blip>
          <a:stretch>
            <a:fillRect/>
          </a:stretch>
        </p:blipFill>
        <p:spPr>
          <a:xfrm>
            <a:off x="735495" y="5812199"/>
            <a:ext cx="1770725" cy="414277"/>
          </a:xfrm>
          <a:prstGeom prst="rect">
            <a:avLst/>
          </a:prstGeom>
        </p:spPr>
      </p:pic>
    </p:spTree>
    <p:extLst>
      <p:ext uri="{BB962C8B-B14F-4D97-AF65-F5344CB8AC3E}">
        <p14:creationId xmlns:p14="http://schemas.microsoft.com/office/powerpoint/2010/main" val="17738507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233537479"/>
              </p:ext>
            </p:extLst>
          </p:nvPr>
        </p:nvGraphicFramePr>
        <p:xfrm>
          <a:off x="96223" y="605444"/>
          <a:ext cx="12009185" cy="4693920"/>
        </p:xfrm>
        <a:graphic>
          <a:graphicData uri="http://schemas.openxmlformats.org/drawingml/2006/table">
            <a:tbl>
              <a:tblPr firstRow="1" bandRow="1">
                <a:tableStyleId>{2D5ABB26-0587-4C30-8999-92F81FD0307C}</a:tableStyleId>
              </a:tblPr>
              <a:tblGrid>
                <a:gridCol w="1302365"/>
                <a:gridCol w="1784470"/>
                <a:gridCol w="1784470"/>
                <a:gridCol w="1784470"/>
                <a:gridCol w="1784470"/>
                <a:gridCol w="1784470"/>
                <a:gridCol w="1784470"/>
              </a:tblGrid>
              <a:tr h="254000">
                <a:tc rowSpan="2">
                  <a:txBody>
                    <a:bodyPr/>
                    <a:lstStyle/>
                    <a:p>
                      <a:pPr algn="ct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gridSpan="3">
                  <a:txBody>
                    <a:bodyPr/>
                    <a:lstStyle/>
                    <a:p>
                      <a:pPr algn="ctr"/>
                      <a:r>
                        <a:rPr lang="en-US" sz="1100" b="1" dirty="0" smtClean="0">
                          <a:solidFill>
                            <a:schemeClr val="bg1"/>
                          </a:solidFill>
                        </a:rPr>
                        <a:t>WEEK 1</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c gridSpan="3">
                  <a:txBody>
                    <a:bodyPr/>
                    <a:lstStyle/>
                    <a:p>
                      <a:pPr algn="ctr"/>
                      <a:r>
                        <a:rPr lang="en-US" sz="1100" b="1" dirty="0" smtClean="0">
                          <a:solidFill>
                            <a:schemeClr val="bg1"/>
                          </a:solidFill>
                        </a:rPr>
                        <a:t>WEEK 2</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r>
              <a:tr h="143541">
                <a:tc vMerge="1">
                  <a:txBody>
                    <a:bodyPr/>
                    <a:lstStyle/>
                    <a:p>
                      <a:endParaRPr lang="en-US"/>
                    </a:p>
                  </a:txBody>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r>
              <a:tr h="254000">
                <a:tc>
                  <a:txBody>
                    <a:bodyPr/>
                    <a:lstStyle/>
                    <a:p>
                      <a:pPr algn="ctr"/>
                      <a:r>
                        <a:rPr lang="en-US" sz="1100" b="1" dirty="0" smtClean="0">
                          <a:solidFill>
                            <a:schemeClr val="bg1"/>
                          </a:solidFill>
                        </a:rPr>
                        <a:t>6:00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a:t>
                      </a:r>
                      <a:r>
                        <a:rPr lang="en-US" sz="1200" b="1" baseline="0" dirty="0" smtClean="0">
                          <a:solidFill>
                            <a:schemeClr val="bg1"/>
                          </a:solidFill>
                        </a:rPr>
                        <a:t> Line-up Presentation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rowSpan="2">
                  <a:txBody>
                    <a:bodyPr/>
                    <a:lstStyle/>
                    <a:p>
                      <a:pPr algn="ctr"/>
                      <a:r>
                        <a:rPr lang="en-US" sz="1200" b="1" dirty="0" smtClean="0">
                          <a:solidFill>
                            <a:schemeClr val="bg1"/>
                          </a:solidFill>
                        </a:rPr>
                        <a:t>WIP 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4">
                  <a:txBody>
                    <a:bodyPr/>
                    <a:lstStyle/>
                    <a:p>
                      <a:pPr algn="ctr"/>
                      <a:r>
                        <a:rPr lang="en-US" sz="1200" b="1" dirty="0" smtClean="0">
                          <a:solidFill>
                            <a:schemeClr val="bg1"/>
                          </a:solidFill>
                        </a:rPr>
                        <a:t>Pair</a:t>
                      </a:r>
                      <a:r>
                        <a:rPr lang="en-US" sz="1200" b="1" baseline="0" dirty="0" smtClean="0">
                          <a:solidFill>
                            <a:schemeClr val="bg1"/>
                          </a:solidFill>
                        </a:rPr>
                        <a:t> Walkthrough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8">
                  <a:txBody>
                    <a:bodyPr/>
                    <a:lstStyle/>
                    <a:p>
                      <a:pPr algn="ctr"/>
                      <a:r>
                        <a:rPr lang="en-US" sz="1200" b="1" dirty="0" smtClean="0">
                          <a:solidFill>
                            <a:schemeClr val="bg1"/>
                          </a:solidFill>
                        </a:rPr>
                        <a:t>Sprint Review</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6:15</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rowSpan="3">
                  <a:txBody>
                    <a:bodyPr/>
                    <a:lstStyle/>
                    <a:p>
                      <a:pPr algn="ctr"/>
                      <a:r>
                        <a:rPr lang="en-US" sz="1200" b="1" dirty="0" smtClean="0">
                          <a:solidFill>
                            <a:schemeClr val="bg1"/>
                          </a:solidFill>
                        </a:rPr>
                        <a:t>Project Pitches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7">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r>
              <a:tr h="254000">
                <a:tc>
                  <a:txBody>
                    <a:bodyPr/>
                    <a:lstStyle/>
                    <a:p>
                      <a:pPr algn="ctr"/>
                      <a:r>
                        <a:rPr lang="en-US" sz="1100" b="1" dirty="0" smtClean="0">
                          <a:solidFill>
                            <a:schemeClr val="bg1"/>
                          </a:solidFill>
                        </a:rPr>
                        <a:t>6:30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FBE9"/>
                    </a:solidFill>
                  </a:tcPr>
                </a:tc>
                <a:tc rowSpan="6">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r>
              <a:tr h="254000">
                <a:tc>
                  <a:txBody>
                    <a:bodyPr/>
                    <a:lstStyle/>
                    <a:p>
                      <a:pPr algn="ctr"/>
                      <a:r>
                        <a:rPr lang="en-US" sz="1100" b="1" dirty="0" smtClean="0">
                          <a:solidFill>
                            <a:schemeClr val="bg1"/>
                          </a:solidFill>
                        </a:rPr>
                        <a:t>6:45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endParaRPr lang="en-US"/>
                    </a:p>
                  </a:txBody>
                  <a:tcPr/>
                </a:tc>
              </a:tr>
              <a:tr h="254000">
                <a:tc>
                  <a:txBody>
                    <a:bodyPr/>
                    <a:lstStyle/>
                    <a:p>
                      <a:pPr algn="ctr"/>
                      <a:r>
                        <a:rPr lang="en-US" sz="1100" b="1" dirty="0" smtClean="0">
                          <a:solidFill>
                            <a:schemeClr val="bg1"/>
                          </a:solidFill>
                        </a:rPr>
                        <a:t>7:00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 Line-up Q&amp;A</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Project Selection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rowSpan="4">
                  <a:txBody>
                    <a:bodyPr/>
                    <a:lstStyle/>
                    <a:p>
                      <a:pPr algn="ctr"/>
                      <a:r>
                        <a:rPr lang="en-US" sz="1200" b="1" dirty="0" smtClean="0">
                          <a:solidFill>
                            <a:schemeClr val="bg1"/>
                          </a:solidFill>
                        </a:rPr>
                        <a:t>Packaging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r>
              <a:tr h="254000">
                <a:tc>
                  <a:txBody>
                    <a:bodyPr/>
                    <a:lstStyle/>
                    <a:p>
                      <a:pPr algn="ctr"/>
                      <a:r>
                        <a:rPr lang="en-US" sz="1100" b="1" dirty="0" smtClean="0">
                          <a:solidFill>
                            <a:schemeClr val="bg1"/>
                          </a:solidFill>
                        </a:rPr>
                        <a:t>7:15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r>
              <a:tr h="254000">
                <a:tc>
                  <a:txBody>
                    <a:bodyPr/>
                    <a:lstStyle/>
                    <a:p>
                      <a:pPr algn="ctr"/>
                      <a:r>
                        <a:rPr lang="en-US" sz="1100" b="1" dirty="0" smtClean="0">
                          <a:solidFill>
                            <a:schemeClr val="bg1"/>
                          </a:solidFill>
                        </a:rPr>
                        <a:t>7:30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7:45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r>
              <a:tr h="254000">
                <a:tc>
                  <a:txBody>
                    <a:bodyPr/>
                    <a:lstStyle/>
                    <a:p>
                      <a:pPr algn="ctr"/>
                      <a:r>
                        <a:rPr lang="en-US" sz="1100" b="1" dirty="0" smtClean="0">
                          <a:solidFill>
                            <a:schemeClr val="bg1"/>
                          </a:solidFill>
                        </a:rPr>
                        <a:t>8:00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a:txBody>
                    <a:bodyPr/>
                    <a:lstStyle/>
                    <a:p>
                      <a:pPr algn="ctr"/>
                      <a:r>
                        <a:rPr lang="en-US" sz="1200" b="1" dirty="0" smtClean="0">
                          <a:solidFill>
                            <a:srgbClr val="27515E"/>
                          </a:solidFill>
                        </a:rPr>
                        <a:t>Break</a:t>
                      </a:r>
                      <a:endParaRPr lang="en-US" sz="1200" b="1" dirty="0">
                        <a:solidFill>
                          <a:srgbClr val="27515E"/>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254000">
                <a:tc>
                  <a:txBody>
                    <a:bodyPr/>
                    <a:lstStyle/>
                    <a:p>
                      <a:pPr algn="ctr"/>
                      <a:r>
                        <a:rPr lang="en-US" sz="1100" b="1" dirty="0" smtClean="0">
                          <a:solidFill>
                            <a:schemeClr val="bg1"/>
                          </a:solidFill>
                        </a:rPr>
                        <a:t>8:15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5">
                  <a:txBody>
                    <a:bodyPr/>
                    <a:lstStyle/>
                    <a:p>
                      <a:pPr algn="ctr"/>
                      <a:r>
                        <a:rPr lang="en-US" sz="1200" b="1" dirty="0" smtClean="0">
                          <a:solidFill>
                            <a:schemeClr val="bg1"/>
                          </a:solidFill>
                        </a:rPr>
                        <a:t>Concept Mapping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Write-up Proposal</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Presentation Prep</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Concept Map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8:30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8:45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rowSpan="4">
                  <a:txBody>
                    <a:bodyPr/>
                    <a:lstStyle/>
                    <a:p>
                      <a:pPr algn="ctr"/>
                      <a:r>
                        <a:rPr lang="en-US" sz="1200" b="1" dirty="0" smtClean="0">
                          <a:solidFill>
                            <a:schemeClr val="bg1"/>
                          </a:solidFill>
                        </a:rPr>
                        <a:t>Values of Project to Portfolio</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rowSpan="3">
                  <a:txBody>
                    <a:bodyPr/>
                    <a:lstStyle/>
                    <a:p>
                      <a:pPr algn="ctr"/>
                      <a:r>
                        <a:rPr lang="en-US" sz="1200" b="1" dirty="0" smtClean="0">
                          <a:solidFill>
                            <a:schemeClr val="bg1"/>
                          </a:solidFill>
                        </a:rPr>
                        <a:t>Retrospective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9:30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2">
                  <a:txBody>
                    <a:bodyPr/>
                    <a:lstStyle/>
                    <a:p>
                      <a:pPr algn="ctr"/>
                      <a:r>
                        <a:rPr lang="en-US" sz="1200" b="1" dirty="0" smtClean="0">
                          <a:solidFill>
                            <a:schemeClr val="bg1"/>
                          </a:solidFill>
                        </a:rPr>
                        <a:t>Project Research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2">
                  <a:txBody>
                    <a:bodyPr/>
                    <a:lstStyle/>
                    <a:p>
                      <a:pPr algn="ctr"/>
                      <a:r>
                        <a:rPr lang="en-US" sz="1200" b="1" dirty="0" smtClean="0">
                          <a:solidFill>
                            <a:schemeClr val="bg1"/>
                          </a:solidFill>
                        </a:rPr>
                        <a:t>Notebook</a:t>
                      </a:r>
                      <a:r>
                        <a:rPr lang="en-US" sz="1200" b="1" baseline="0" dirty="0" smtClean="0">
                          <a:solidFill>
                            <a:schemeClr val="bg1"/>
                          </a:solidFill>
                        </a:rPr>
                        <a:t> Push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r>
            </a:tbl>
          </a:graphicData>
        </a:graphic>
      </p:graphicFrame>
      <p:sp>
        <p:nvSpPr>
          <p:cNvPr id="2" name="TextBox 1"/>
          <p:cNvSpPr txBox="1"/>
          <p:nvPr/>
        </p:nvSpPr>
        <p:spPr>
          <a:xfrm>
            <a:off x="96222" y="86432"/>
            <a:ext cx="12009187" cy="523220"/>
          </a:xfrm>
          <a:prstGeom prst="rect">
            <a:avLst/>
          </a:prstGeom>
          <a:noFill/>
        </p:spPr>
        <p:txBody>
          <a:bodyPr wrap="square" rtlCol="0" anchor="ctr">
            <a:spAutoFit/>
          </a:bodyPr>
          <a:lstStyle/>
          <a:p>
            <a:pPr algn="ctr"/>
            <a:r>
              <a:rPr lang="en-US" sz="2800" b="1" dirty="0" smtClean="0">
                <a:solidFill>
                  <a:srgbClr val="27515E"/>
                </a:solidFill>
              </a:rPr>
              <a:t>S P R I N T   S C H E D U L E   O V E R V I E W </a:t>
            </a:r>
            <a:endParaRPr lang="en-US" sz="2800" b="1" dirty="0">
              <a:solidFill>
                <a:srgbClr val="27515E"/>
              </a:solidFill>
            </a:endParaRPr>
          </a:p>
        </p:txBody>
      </p:sp>
      <p:sp>
        <p:nvSpPr>
          <p:cNvPr id="5" name="Rectangle 4"/>
          <p:cNvSpPr/>
          <p:nvPr/>
        </p:nvSpPr>
        <p:spPr>
          <a:xfrm>
            <a:off x="1488143" y="5299364"/>
            <a:ext cx="10617265" cy="147400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27515E"/>
                </a:solidFill>
              </a:rPr>
              <a:t>Huddle</a:t>
            </a:r>
          </a:p>
          <a:p>
            <a:pPr algn="ctr"/>
            <a:r>
              <a:rPr lang="en-US" dirty="0">
                <a:solidFill>
                  <a:srgbClr val="27515E"/>
                </a:solidFill>
              </a:rPr>
              <a:t>Huddles are the chance for the cohort to come together on what needs to get accomplished that day in the classroom. The strength and conditioning coach will check in with where everyone is in the process and the each member of the cohort will try to remove “blockers” to each other’s work.</a:t>
            </a:r>
          </a:p>
        </p:txBody>
      </p:sp>
      <p:pic>
        <p:nvPicPr>
          <p:cNvPr id="6" name="Picture 5"/>
          <p:cNvPicPr>
            <a:picLocks noChangeAspect="1"/>
          </p:cNvPicPr>
          <p:nvPr/>
        </p:nvPicPr>
        <p:blipFill>
          <a:blip r:embed="rId3"/>
          <a:stretch>
            <a:fillRect/>
          </a:stretch>
        </p:blipFill>
        <p:spPr>
          <a:xfrm>
            <a:off x="96222" y="5340405"/>
            <a:ext cx="1391921" cy="1391921"/>
          </a:xfrm>
          <a:prstGeom prst="rect">
            <a:avLst/>
          </a:prstGeom>
        </p:spPr>
      </p:pic>
    </p:spTree>
    <p:extLst>
      <p:ext uri="{BB962C8B-B14F-4D97-AF65-F5344CB8AC3E}">
        <p14:creationId xmlns:p14="http://schemas.microsoft.com/office/powerpoint/2010/main" val="13262021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81789232"/>
              </p:ext>
            </p:extLst>
          </p:nvPr>
        </p:nvGraphicFramePr>
        <p:xfrm>
          <a:off x="96223" y="605444"/>
          <a:ext cx="12009185" cy="4693920"/>
        </p:xfrm>
        <a:graphic>
          <a:graphicData uri="http://schemas.openxmlformats.org/drawingml/2006/table">
            <a:tbl>
              <a:tblPr firstRow="1" bandRow="1">
                <a:tableStyleId>{2D5ABB26-0587-4C30-8999-92F81FD0307C}</a:tableStyleId>
              </a:tblPr>
              <a:tblGrid>
                <a:gridCol w="1302365"/>
                <a:gridCol w="1784470"/>
                <a:gridCol w="1784470"/>
                <a:gridCol w="1784470"/>
                <a:gridCol w="1784470"/>
                <a:gridCol w="1784470"/>
                <a:gridCol w="1784470"/>
              </a:tblGrid>
              <a:tr h="254000">
                <a:tc rowSpan="2">
                  <a:txBody>
                    <a:bodyPr/>
                    <a:lstStyle/>
                    <a:p>
                      <a:pPr algn="ct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gridSpan="3">
                  <a:txBody>
                    <a:bodyPr/>
                    <a:lstStyle/>
                    <a:p>
                      <a:pPr algn="ctr"/>
                      <a:r>
                        <a:rPr lang="en-US" sz="1100" b="1" dirty="0" smtClean="0">
                          <a:solidFill>
                            <a:schemeClr val="bg1"/>
                          </a:solidFill>
                        </a:rPr>
                        <a:t>WEEK 1</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c gridSpan="3">
                  <a:txBody>
                    <a:bodyPr/>
                    <a:lstStyle/>
                    <a:p>
                      <a:pPr algn="ctr"/>
                      <a:r>
                        <a:rPr lang="en-US" sz="1100" b="1" dirty="0" smtClean="0">
                          <a:solidFill>
                            <a:schemeClr val="bg1"/>
                          </a:solidFill>
                        </a:rPr>
                        <a:t>WEEK 2</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r>
              <a:tr h="143541">
                <a:tc vMerge="1">
                  <a:txBody>
                    <a:bodyPr/>
                    <a:lstStyle/>
                    <a:p>
                      <a:endParaRPr lang="en-US"/>
                    </a:p>
                  </a:txBody>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r>
              <a:tr h="254000">
                <a:tc>
                  <a:txBody>
                    <a:bodyPr/>
                    <a:lstStyle/>
                    <a:p>
                      <a:pPr algn="ctr"/>
                      <a:r>
                        <a:rPr lang="en-US" sz="1100" b="1" dirty="0" smtClean="0">
                          <a:solidFill>
                            <a:schemeClr val="bg1"/>
                          </a:solidFill>
                        </a:rPr>
                        <a:t>6:00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a:t>
                      </a:r>
                      <a:r>
                        <a:rPr lang="en-US" sz="1200" b="1" baseline="0" dirty="0" smtClean="0">
                          <a:solidFill>
                            <a:schemeClr val="bg1"/>
                          </a:solidFill>
                        </a:rPr>
                        <a:t> Line-up Presentation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WIP 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4">
                  <a:txBody>
                    <a:bodyPr/>
                    <a:lstStyle/>
                    <a:p>
                      <a:pPr algn="ctr"/>
                      <a:r>
                        <a:rPr lang="en-US" sz="1200" b="1" dirty="0" smtClean="0">
                          <a:solidFill>
                            <a:schemeClr val="bg1"/>
                          </a:solidFill>
                        </a:rPr>
                        <a:t>Pair</a:t>
                      </a:r>
                      <a:r>
                        <a:rPr lang="en-US" sz="1200" b="1" baseline="0" dirty="0" smtClean="0">
                          <a:solidFill>
                            <a:schemeClr val="bg1"/>
                          </a:solidFill>
                        </a:rPr>
                        <a:t> Walkthrough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8">
                  <a:txBody>
                    <a:bodyPr/>
                    <a:lstStyle/>
                    <a:p>
                      <a:pPr algn="ctr"/>
                      <a:r>
                        <a:rPr lang="en-US" sz="1200" b="1" dirty="0" smtClean="0">
                          <a:solidFill>
                            <a:schemeClr val="bg1"/>
                          </a:solidFill>
                        </a:rPr>
                        <a:t>Sprint Review</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6:15</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rowSpan="3">
                  <a:txBody>
                    <a:bodyPr/>
                    <a:lstStyle/>
                    <a:p>
                      <a:pPr algn="ctr"/>
                      <a:r>
                        <a:rPr lang="en-US" sz="1800" b="1" dirty="0" smtClean="0">
                          <a:solidFill>
                            <a:schemeClr val="bg1"/>
                          </a:solidFill>
                        </a:rPr>
                        <a:t>Project Pitches</a:t>
                      </a:r>
                      <a:endParaRPr lang="en-US" sz="1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rowSpan="7">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r>
              <a:tr h="254000">
                <a:tc>
                  <a:txBody>
                    <a:bodyPr/>
                    <a:lstStyle/>
                    <a:p>
                      <a:pPr algn="ctr"/>
                      <a:r>
                        <a:rPr lang="en-US" sz="1100" b="1" dirty="0" smtClean="0">
                          <a:solidFill>
                            <a:schemeClr val="bg1"/>
                          </a:solidFill>
                        </a:rPr>
                        <a:t>6:30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FBE9"/>
                    </a:solidFill>
                  </a:tcPr>
                </a:tc>
                <a:tc rowSpan="6">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r>
              <a:tr h="254000">
                <a:tc>
                  <a:txBody>
                    <a:bodyPr/>
                    <a:lstStyle/>
                    <a:p>
                      <a:pPr algn="ctr"/>
                      <a:r>
                        <a:rPr lang="en-US" sz="1100" b="1" dirty="0" smtClean="0">
                          <a:solidFill>
                            <a:schemeClr val="bg1"/>
                          </a:solidFill>
                        </a:rPr>
                        <a:t>6:45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endParaRPr lang="en-US"/>
                    </a:p>
                  </a:txBody>
                  <a:tcPr/>
                </a:tc>
              </a:tr>
              <a:tr h="254000">
                <a:tc>
                  <a:txBody>
                    <a:bodyPr/>
                    <a:lstStyle/>
                    <a:p>
                      <a:pPr algn="ctr"/>
                      <a:r>
                        <a:rPr lang="en-US" sz="1100" b="1" dirty="0" smtClean="0">
                          <a:solidFill>
                            <a:schemeClr val="bg1"/>
                          </a:solidFill>
                        </a:rPr>
                        <a:t>7:00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 Line-up Q&amp;A</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Project Selection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rowSpan="4">
                  <a:txBody>
                    <a:bodyPr/>
                    <a:lstStyle/>
                    <a:p>
                      <a:pPr algn="ctr"/>
                      <a:r>
                        <a:rPr lang="en-US" sz="1200" b="1" dirty="0" smtClean="0">
                          <a:solidFill>
                            <a:schemeClr val="bg1"/>
                          </a:solidFill>
                        </a:rPr>
                        <a:t>Packaging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r>
              <a:tr h="254000">
                <a:tc>
                  <a:txBody>
                    <a:bodyPr/>
                    <a:lstStyle/>
                    <a:p>
                      <a:pPr algn="ctr"/>
                      <a:r>
                        <a:rPr lang="en-US" sz="1100" b="1" dirty="0" smtClean="0">
                          <a:solidFill>
                            <a:schemeClr val="bg1"/>
                          </a:solidFill>
                        </a:rPr>
                        <a:t>7:15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r>
              <a:tr h="254000">
                <a:tc>
                  <a:txBody>
                    <a:bodyPr/>
                    <a:lstStyle/>
                    <a:p>
                      <a:pPr algn="ctr"/>
                      <a:r>
                        <a:rPr lang="en-US" sz="1100" b="1" dirty="0" smtClean="0">
                          <a:solidFill>
                            <a:schemeClr val="bg1"/>
                          </a:solidFill>
                        </a:rPr>
                        <a:t>7:30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7:45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r>
              <a:tr h="254000">
                <a:tc>
                  <a:txBody>
                    <a:bodyPr/>
                    <a:lstStyle/>
                    <a:p>
                      <a:pPr algn="ctr"/>
                      <a:r>
                        <a:rPr lang="en-US" sz="1100" b="1" dirty="0" smtClean="0">
                          <a:solidFill>
                            <a:schemeClr val="bg1"/>
                          </a:solidFill>
                        </a:rPr>
                        <a:t>8:00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a:txBody>
                    <a:bodyPr/>
                    <a:lstStyle/>
                    <a:p>
                      <a:pPr algn="ctr"/>
                      <a:r>
                        <a:rPr lang="en-US" sz="1200" b="1" dirty="0" smtClean="0">
                          <a:solidFill>
                            <a:srgbClr val="27515E"/>
                          </a:solidFill>
                        </a:rPr>
                        <a:t>Break</a:t>
                      </a:r>
                      <a:endParaRPr lang="en-US" sz="1200" b="1" dirty="0">
                        <a:solidFill>
                          <a:srgbClr val="27515E"/>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254000">
                <a:tc>
                  <a:txBody>
                    <a:bodyPr/>
                    <a:lstStyle/>
                    <a:p>
                      <a:pPr algn="ctr"/>
                      <a:r>
                        <a:rPr lang="en-US" sz="1100" b="1" dirty="0" smtClean="0">
                          <a:solidFill>
                            <a:schemeClr val="bg1"/>
                          </a:solidFill>
                        </a:rPr>
                        <a:t>8:15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5">
                  <a:txBody>
                    <a:bodyPr/>
                    <a:lstStyle/>
                    <a:p>
                      <a:pPr algn="ctr"/>
                      <a:r>
                        <a:rPr lang="en-US" sz="1200" b="1" dirty="0" smtClean="0">
                          <a:solidFill>
                            <a:schemeClr val="bg1"/>
                          </a:solidFill>
                        </a:rPr>
                        <a:t>Concept Mapping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Write-up Proposal</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Presentation Prep</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Concept Map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8:30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8:45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rowSpan="4">
                  <a:txBody>
                    <a:bodyPr/>
                    <a:lstStyle/>
                    <a:p>
                      <a:pPr algn="ctr"/>
                      <a:r>
                        <a:rPr lang="en-US" sz="1200" b="1" dirty="0" smtClean="0">
                          <a:solidFill>
                            <a:schemeClr val="bg1"/>
                          </a:solidFill>
                        </a:rPr>
                        <a:t>Values of Project to Portfolio</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rowSpan="3">
                  <a:txBody>
                    <a:bodyPr/>
                    <a:lstStyle/>
                    <a:p>
                      <a:pPr algn="ctr"/>
                      <a:r>
                        <a:rPr lang="en-US" sz="1200" b="1" dirty="0" smtClean="0">
                          <a:solidFill>
                            <a:schemeClr val="bg1"/>
                          </a:solidFill>
                        </a:rPr>
                        <a:t>Retrospective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9:30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2">
                  <a:txBody>
                    <a:bodyPr/>
                    <a:lstStyle/>
                    <a:p>
                      <a:pPr algn="ctr"/>
                      <a:r>
                        <a:rPr lang="en-US" sz="1200" b="1" dirty="0" smtClean="0">
                          <a:solidFill>
                            <a:schemeClr val="bg1"/>
                          </a:solidFill>
                        </a:rPr>
                        <a:t>Project Research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2">
                  <a:txBody>
                    <a:bodyPr/>
                    <a:lstStyle/>
                    <a:p>
                      <a:pPr algn="ctr"/>
                      <a:r>
                        <a:rPr lang="en-US" sz="1200" b="1" dirty="0" smtClean="0">
                          <a:solidFill>
                            <a:schemeClr val="bg1"/>
                          </a:solidFill>
                        </a:rPr>
                        <a:t>Notebook</a:t>
                      </a:r>
                      <a:r>
                        <a:rPr lang="en-US" sz="1200" b="1" baseline="0" dirty="0" smtClean="0">
                          <a:solidFill>
                            <a:schemeClr val="bg1"/>
                          </a:solidFill>
                        </a:rPr>
                        <a:t> Push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r>
            </a:tbl>
          </a:graphicData>
        </a:graphic>
      </p:graphicFrame>
      <p:sp>
        <p:nvSpPr>
          <p:cNvPr id="2" name="TextBox 1"/>
          <p:cNvSpPr txBox="1"/>
          <p:nvPr/>
        </p:nvSpPr>
        <p:spPr>
          <a:xfrm>
            <a:off x="96222" y="86432"/>
            <a:ext cx="12009187" cy="523220"/>
          </a:xfrm>
          <a:prstGeom prst="rect">
            <a:avLst/>
          </a:prstGeom>
          <a:noFill/>
        </p:spPr>
        <p:txBody>
          <a:bodyPr wrap="square" rtlCol="0" anchor="ctr">
            <a:spAutoFit/>
          </a:bodyPr>
          <a:lstStyle/>
          <a:p>
            <a:pPr algn="ctr"/>
            <a:r>
              <a:rPr lang="en-US" sz="2800" b="1" dirty="0" smtClean="0">
                <a:solidFill>
                  <a:srgbClr val="27515E"/>
                </a:solidFill>
              </a:rPr>
              <a:t>S P R I N T   S C H E D U L E   O V E R V I E W </a:t>
            </a:r>
            <a:endParaRPr lang="en-US" sz="2800" b="1" dirty="0">
              <a:solidFill>
                <a:srgbClr val="27515E"/>
              </a:solidFill>
            </a:endParaRPr>
          </a:p>
        </p:txBody>
      </p:sp>
      <p:sp>
        <p:nvSpPr>
          <p:cNvPr id="5" name="Rectangle 4"/>
          <p:cNvSpPr/>
          <p:nvPr/>
        </p:nvSpPr>
        <p:spPr>
          <a:xfrm>
            <a:off x="96222" y="5299362"/>
            <a:ext cx="10532678" cy="147400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27515E"/>
                </a:solidFill>
              </a:rPr>
              <a:t>Project Pitches</a:t>
            </a:r>
            <a:endParaRPr lang="en-US" sz="1600" b="1" dirty="0" smtClean="0">
              <a:solidFill>
                <a:srgbClr val="27515E"/>
              </a:solidFill>
            </a:endParaRPr>
          </a:p>
          <a:p>
            <a:pPr algn="ctr"/>
            <a:r>
              <a:rPr lang="en-US" sz="1400" dirty="0">
                <a:solidFill>
                  <a:srgbClr val="27515E"/>
                </a:solidFill>
              </a:rPr>
              <a:t>The projects that each builder undertakes during a work session will be selected from a list of 20-30 projects that the builders collectively pitch on the second day of the sprint. The builders will reflect on what kind of project would be useful to them to build the skills in the sprint lineup. All of these ideas will be “pitched” in a fast paced brainstorming session designed to get the broadest possible range of meaningful </a:t>
            </a:r>
            <a:r>
              <a:rPr lang="en-US" sz="1400" dirty="0" smtClean="0">
                <a:solidFill>
                  <a:srgbClr val="27515E"/>
                </a:solidFill>
              </a:rPr>
              <a:t>projects</a:t>
            </a:r>
            <a:endParaRPr lang="en-US" sz="1400" dirty="0">
              <a:solidFill>
                <a:srgbClr val="27515E"/>
              </a:solidFill>
            </a:endParaRPr>
          </a:p>
        </p:txBody>
      </p:sp>
      <p:pic>
        <p:nvPicPr>
          <p:cNvPr id="3" name="Picture 2"/>
          <p:cNvPicPr>
            <a:picLocks noChangeAspect="1"/>
          </p:cNvPicPr>
          <p:nvPr/>
        </p:nvPicPr>
        <p:blipFill rotWithShape="1">
          <a:blip r:embed="rId3"/>
          <a:srcRect b="6633"/>
          <a:stretch/>
        </p:blipFill>
        <p:spPr>
          <a:xfrm>
            <a:off x="10628900" y="5299363"/>
            <a:ext cx="1476508" cy="1474003"/>
          </a:xfrm>
          <a:prstGeom prst="rect">
            <a:avLst/>
          </a:prstGeom>
        </p:spPr>
      </p:pic>
    </p:spTree>
    <p:extLst>
      <p:ext uri="{BB962C8B-B14F-4D97-AF65-F5344CB8AC3E}">
        <p14:creationId xmlns:p14="http://schemas.microsoft.com/office/powerpoint/2010/main" val="3257793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94438221"/>
              </p:ext>
            </p:extLst>
          </p:nvPr>
        </p:nvGraphicFramePr>
        <p:xfrm>
          <a:off x="96223" y="605444"/>
          <a:ext cx="12009185" cy="4693920"/>
        </p:xfrm>
        <a:graphic>
          <a:graphicData uri="http://schemas.openxmlformats.org/drawingml/2006/table">
            <a:tbl>
              <a:tblPr firstRow="1" bandRow="1">
                <a:tableStyleId>{2D5ABB26-0587-4C30-8999-92F81FD0307C}</a:tableStyleId>
              </a:tblPr>
              <a:tblGrid>
                <a:gridCol w="1302365"/>
                <a:gridCol w="1784470"/>
                <a:gridCol w="1784470"/>
                <a:gridCol w="1784470"/>
                <a:gridCol w="1784470"/>
                <a:gridCol w="1784470"/>
                <a:gridCol w="1784470"/>
              </a:tblGrid>
              <a:tr h="254000">
                <a:tc rowSpan="2">
                  <a:txBody>
                    <a:bodyPr/>
                    <a:lstStyle/>
                    <a:p>
                      <a:pPr algn="ct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gridSpan="3">
                  <a:txBody>
                    <a:bodyPr/>
                    <a:lstStyle/>
                    <a:p>
                      <a:pPr algn="ctr"/>
                      <a:r>
                        <a:rPr lang="en-US" sz="1100" b="1" dirty="0" smtClean="0">
                          <a:solidFill>
                            <a:schemeClr val="bg1"/>
                          </a:solidFill>
                        </a:rPr>
                        <a:t>WEEK 1</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c gridSpan="3">
                  <a:txBody>
                    <a:bodyPr/>
                    <a:lstStyle/>
                    <a:p>
                      <a:pPr algn="ctr"/>
                      <a:r>
                        <a:rPr lang="en-US" sz="1100" b="1" dirty="0" smtClean="0">
                          <a:solidFill>
                            <a:schemeClr val="bg1"/>
                          </a:solidFill>
                        </a:rPr>
                        <a:t>WEEK 2</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r>
              <a:tr h="143541">
                <a:tc vMerge="1">
                  <a:txBody>
                    <a:bodyPr/>
                    <a:lstStyle/>
                    <a:p>
                      <a:endParaRPr lang="en-US"/>
                    </a:p>
                  </a:txBody>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r>
              <a:tr h="254000">
                <a:tc>
                  <a:txBody>
                    <a:bodyPr/>
                    <a:lstStyle/>
                    <a:p>
                      <a:pPr algn="ctr"/>
                      <a:r>
                        <a:rPr lang="en-US" sz="1100" b="1" dirty="0" smtClean="0">
                          <a:solidFill>
                            <a:schemeClr val="bg1"/>
                          </a:solidFill>
                        </a:rPr>
                        <a:t>6:00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a:t>
                      </a:r>
                      <a:r>
                        <a:rPr lang="en-US" sz="1200" b="1" baseline="0" dirty="0" smtClean="0">
                          <a:solidFill>
                            <a:schemeClr val="bg1"/>
                          </a:solidFill>
                        </a:rPr>
                        <a:t> Line-up Presentation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WIP 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4">
                  <a:txBody>
                    <a:bodyPr/>
                    <a:lstStyle/>
                    <a:p>
                      <a:pPr algn="ctr"/>
                      <a:r>
                        <a:rPr lang="en-US" sz="1200" b="1" dirty="0" smtClean="0">
                          <a:solidFill>
                            <a:schemeClr val="bg1"/>
                          </a:solidFill>
                        </a:rPr>
                        <a:t>Pair</a:t>
                      </a:r>
                      <a:r>
                        <a:rPr lang="en-US" sz="1200" b="1" baseline="0" dirty="0" smtClean="0">
                          <a:solidFill>
                            <a:schemeClr val="bg1"/>
                          </a:solidFill>
                        </a:rPr>
                        <a:t> Walkthrough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8">
                  <a:txBody>
                    <a:bodyPr/>
                    <a:lstStyle/>
                    <a:p>
                      <a:pPr algn="ctr"/>
                      <a:r>
                        <a:rPr lang="en-US" sz="1200" b="1" dirty="0" smtClean="0">
                          <a:solidFill>
                            <a:schemeClr val="bg1"/>
                          </a:solidFill>
                        </a:rPr>
                        <a:t>Sprint Review</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6:15</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rowSpan="3">
                  <a:txBody>
                    <a:bodyPr/>
                    <a:lstStyle/>
                    <a:p>
                      <a:pPr algn="ctr"/>
                      <a:r>
                        <a:rPr lang="en-US" sz="1200" b="1" dirty="0" smtClean="0">
                          <a:solidFill>
                            <a:schemeClr val="bg1"/>
                          </a:solidFill>
                        </a:rPr>
                        <a:t>Project Pitches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7">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r>
              <a:tr h="254000">
                <a:tc>
                  <a:txBody>
                    <a:bodyPr/>
                    <a:lstStyle/>
                    <a:p>
                      <a:pPr algn="ctr"/>
                      <a:r>
                        <a:rPr lang="en-US" sz="1100" b="1" dirty="0" smtClean="0">
                          <a:solidFill>
                            <a:schemeClr val="bg1"/>
                          </a:solidFill>
                        </a:rPr>
                        <a:t>6:30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FBE9"/>
                    </a:solidFill>
                  </a:tcPr>
                </a:tc>
                <a:tc rowSpan="6">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r>
              <a:tr h="254000">
                <a:tc>
                  <a:txBody>
                    <a:bodyPr/>
                    <a:lstStyle/>
                    <a:p>
                      <a:pPr algn="ctr"/>
                      <a:r>
                        <a:rPr lang="en-US" sz="1100" b="1" dirty="0" smtClean="0">
                          <a:solidFill>
                            <a:schemeClr val="bg1"/>
                          </a:solidFill>
                        </a:rPr>
                        <a:t>6:45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endParaRPr lang="en-US"/>
                    </a:p>
                  </a:txBody>
                  <a:tcPr/>
                </a:tc>
              </a:tr>
              <a:tr h="254000">
                <a:tc>
                  <a:txBody>
                    <a:bodyPr/>
                    <a:lstStyle/>
                    <a:p>
                      <a:pPr algn="ctr"/>
                      <a:r>
                        <a:rPr lang="en-US" sz="1100" b="1" dirty="0" smtClean="0">
                          <a:solidFill>
                            <a:schemeClr val="bg1"/>
                          </a:solidFill>
                        </a:rPr>
                        <a:t>7:00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 Line-up Q&amp;A</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800" b="1" dirty="0" smtClean="0">
                          <a:solidFill>
                            <a:schemeClr val="bg1"/>
                          </a:solidFill>
                        </a:rPr>
                        <a:t>Project Selection</a:t>
                      </a:r>
                      <a:endParaRPr lang="en-US" sz="1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vMerge="1">
                  <a:txBody>
                    <a:bodyPr/>
                    <a:lstStyle/>
                    <a:p>
                      <a:endParaRPr lang="en-US" dirty="0"/>
                    </a:p>
                  </a:txBody>
                  <a:tcPr/>
                </a:tc>
                <a:tc vMerge="1">
                  <a:txBody>
                    <a:bodyPr/>
                    <a:lstStyle/>
                    <a:p>
                      <a:endParaRPr lang="en-US" dirty="0"/>
                    </a:p>
                  </a:txBody>
                  <a:tcPr/>
                </a:tc>
                <a:tc rowSpan="4">
                  <a:txBody>
                    <a:bodyPr/>
                    <a:lstStyle/>
                    <a:p>
                      <a:pPr algn="ctr"/>
                      <a:r>
                        <a:rPr lang="en-US" sz="1200" b="1" dirty="0" smtClean="0">
                          <a:solidFill>
                            <a:schemeClr val="bg1"/>
                          </a:solidFill>
                        </a:rPr>
                        <a:t>Packaging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r>
              <a:tr h="254000">
                <a:tc>
                  <a:txBody>
                    <a:bodyPr/>
                    <a:lstStyle/>
                    <a:p>
                      <a:pPr algn="ctr"/>
                      <a:r>
                        <a:rPr lang="en-US" sz="1100" b="1" dirty="0" smtClean="0">
                          <a:solidFill>
                            <a:schemeClr val="bg1"/>
                          </a:solidFill>
                        </a:rPr>
                        <a:t>7:15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r>
              <a:tr h="254000">
                <a:tc>
                  <a:txBody>
                    <a:bodyPr/>
                    <a:lstStyle/>
                    <a:p>
                      <a:pPr algn="ctr"/>
                      <a:r>
                        <a:rPr lang="en-US" sz="1100" b="1" dirty="0" smtClean="0">
                          <a:solidFill>
                            <a:schemeClr val="bg1"/>
                          </a:solidFill>
                        </a:rPr>
                        <a:t>7:30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7:45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r>
              <a:tr h="254000">
                <a:tc>
                  <a:txBody>
                    <a:bodyPr/>
                    <a:lstStyle/>
                    <a:p>
                      <a:pPr algn="ctr"/>
                      <a:r>
                        <a:rPr lang="en-US" sz="1100" b="1" dirty="0" smtClean="0">
                          <a:solidFill>
                            <a:schemeClr val="bg1"/>
                          </a:solidFill>
                        </a:rPr>
                        <a:t>8:00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a:txBody>
                    <a:bodyPr/>
                    <a:lstStyle/>
                    <a:p>
                      <a:pPr algn="ctr"/>
                      <a:r>
                        <a:rPr lang="en-US" sz="1200" b="1" dirty="0" smtClean="0">
                          <a:solidFill>
                            <a:srgbClr val="27515E"/>
                          </a:solidFill>
                        </a:rPr>
                        <a:t>Break</a:t>
                      </a:r>
                      <a:endParaRPr lang="en-US" sz="1200" b="1" dirty="0">
                        <a:solidFill>
                          <a:srgbClr val="27515E"/>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254000">
                <a:tc>
                  <a:txBody>
                    <a:bodyPr/>
                    <a:lstStyle/>
                    <a:p>
                      <a:pPr algn="ctr"/>
                      <a:r>
                        <a:rPr lang="en-US" sz="1100" b="1" dirty="0" smtClean="0">
                          <a:solidFill>
                            <a:schemeClr val="bg1"/>
                          </a:solidFill>
                        </a:rPr>
                        <a:t>8:15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5">
                  <a:txBody>
                    <a:bodyPr/>
                    <a:lstStyle/>
                    <a:p>
                      <a:pPr algn="ctr"/>
                      <a:r>
                        <a:rPr lang="en-US" sz="1200" b="1" dirty="0" smtClean="0">
                          <a:solidFill>
                            <a:schemeClr val="bg1"/>
                          </a:solidFill>
                        </a:rPr>
                        <a:t>Concept Mapping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Write-up Proposal</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Presentation Prep</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Concept Map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8:30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8:45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rowSpan="4">
                  <a:txBody>
                    <a:bodyPr/>
                    <a:lstStyle/>
                    <a:p>
                      <a:pPr algn="ctr"/>
                      <a:r>
                        <a:rPr lang="en-US" sz="1200" b="1" dirty="0" smtClean="0">
                          <a:solidFill>
                            <a:schemeClr val="bg1"/>
                          </a:solidFill>
                        </a:rPr>
                        <a:t>Values of Project to Portfolio</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rowSpan="3">
                  <a:txBody>
                    <a:bodyPr/>
                    <a:lstStyle/>
                    <a:p>
                      <a:pPr algn="ctr"/>
                      <a:r>
                        <a:rPr lang="en-US" sz="1200" b="1" dirty="0" smtClean="0">
                          <a:solidFill>
                            <a:schemeClr val="bg1"/>
                          </a:solidFill>
                        </a:rPr>
                        <a:t>Retrospective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9:30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2">
                  <a:txBody>
                    <a:bodyPr/>
                    <a:lstStyle/>
                    <a:p>
                      <a:pPr algn="ctr"/>
                      <a:r>
                        <a:rPr lang="en-US" sz="1200" b="1" dirty="0" smtClean="0">
                          <a:solidFill>
                            <a:schemeClr val="bg1"/>
                          </a:solidFill>
                        </a:rPr>
                        <a:t>Project Research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2">
                  <a:txBody>
                    <a:bodyPr/>
                    <a:lstStyle/>
                    <a:p>
                      <a:pPr algn="ctr"/>
                      <a:r>
                        <a:rPr lang="en-US" sz="1200" b="1" dirty="0" smtClean="0">
                          <a:solidFill>
                            <a:schemeClr val="bg1"/>
                          </a:solidFill>
                        </a:rPr>
                        <a:t>Notebook</a:t>
                      </a:r>
                      <a:r>
                        <a:rPr lang="en-US" sz="1200" b="1" baseline="0" dirty="0" smtClean="0">
                          <a:solidFill>
                            <a:schemeClr val="bg1"/>
                          </a:solidFill>
                        </a:rPr>
                        <a:t> Push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r>
            </a:tbl>
          </a:graphicData>
        </a:graphic>
      </p:graphicFrame>
      <p:sp>
        <p:nvSpPr>
          <p:cNvPr id="2" name="TextBox 1"/>
          <p:cNvSpPr txBox="1"/>
          <p:nvPr/>
        </p:nvSpPr>
        <p:spPr>
          <a:xfrm>
            <a:off x="96222" y="86432"/>
            <a:ext cx="12009187" cy="523220"/>
          </a:xfrm>
          <a:prstGeom prst="rect">
            <a:avLst/>
          </a:prstGeom>
          <a:noFill/>
        </p:spPr>
        <p:txBody>
          <a:bodyPr wrap="square" rtlCol="0" anchor="ctr">
            <a:spAutoFit/>
          </a:bodyPr>
          <a:lstStyle/>
          <a:p>
            <a:pPr algn="ctr"/>
            <a:r>
              <a:rPr lang="en-US" sz="2800" b="1" dirty="0" smtClean="0">
                <a:solidFill>
                  <a:srgbClr val="27515E"/>
                </a:solidFill>
              </a:rPr>
              <a:t>S P R I N T   S C H E D U L E   O V E R V I E W </a:t>
            </a:r>
            <a:endParaRPr lang="en-US" sz="2800" b="1" dirty="0">
              <a:solidFill>
                <a:srgbClr val="27515E"/>
              </a:solidFill>
            </a:endParaRPr>
          </a:p>
        </p:txBody>
      </p:sp>
      <p:sp>
        <p:nvSpPr>
          <p:cNvPr id="5" name="Rectangle 4"/>
          <p:cNvSpPr/>
          <p:nvPr/>
        </p:nvSpPr>
        <p:spPr>
          <a:xfrm>
            <a:off x="1846729" y="5299364"/>
            <a:ext cx="10258679" cy="147400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27515E"/>
                </a:solidFill>
              </a:rPr>
              <a:t>Project Selection</a:t>
            </a:r>
          </a:p>
          <a:p>
            <a:pPr algn="ctr"/>
            <a:r>
              <a:rPr lang="en-US" dirty="0">
                <a:solidFill>
                  <a:srgbClr val="27515E"/>
                </a:solidFill>
              </a:rPr>
              <a:t>. As a builder you will ultimately pick a project that is challenging and that you don’t quite know how to do. Coaches will work with you to refine the project into a proposal that describes what the project is and how you expect it to help.</a:t>
            </a:r>
          </a:p>
        </p:txBody>
      </p:sp>
      <p:pic>
        <p:nvPicPr>
          <p:cNvPr id="3" name="Picture 2"/>
          <p:cNvPicPr>
            <a:picLocks noChangeAspect="1"/>
          </p:cNvPicPr>
          <p:nvPr/>
        </p:nvPicPr>
        <p:blipFill>
          <a:blip r:embed="rId3"/>
          <a:stretch>
            <a:fillRect/>
          </a:stretch>
        </p:blipFill>
        <p:spPr>
          <a:xfrm>
            <a:off x="96220" y="5341989"/>
            <a:ext cx="1750509" cy="1431378"/>
          </a:xfrm>
          <a:prstGeom prst="rect">
            <a:avLst/>
          </a:prstGeom>
        </p:spPr>
      </p:pic>
    </p:spTree>
    <p:extLst>
      <p:ext uri="{BB962C8B-B14F-4D97-AF65-F5344CB8AC3E}">
        <p14:creationId xmlns:p14="http://schemas.microsoft.com/office/powerpoint/2010/main" val="367515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41140486"/>
              </p:ext>
            </p:extLst>
          </p:nvPr>
        </p:nvGraphicFramePr>
        <p:xfrm>
          <a:off x="96223" y="605444"/>
          <a:ext cx="12009185" cy="4693920"/>
        </p:xfrm>
        <a:graphic>
          <a:graphicData uri="http://schemas.openxmlformats.org/drawingml/2006/table">
            <a:tbl>
              <a:tblPr firstRow="1" bandRow="1">
                <a:tableStyleId>{2D5ABB26-0587-4C30-8999-92F81FD0307C}</a:tableStyleId>
              </a:tblPr>
              <a:tblGrid>
                <a:gridCol w="1302365"/>
                <a:gridCol w="1784470"/>
                <a:gridCol w="1784470"/>
                <a:gridCol w="1784470"/>
                <a:gridCol w="1784470"/>
                <a:gridCol w="1784470"/>
                <a:gridCol w="1784470"/>
              </a:tblGrid>
              <a:tr h="254000">
                <a:tc rowSpan="2">
                  <a:txBody>
                    <a:bodyPr/>
                    <a:lstStyle/>
                    <a:p>
                      <a:pPr algn="ct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gridSpan="3">
                  <a:txBody>
                    <a:bodyPr/>
                    <a:lstStyle/>
                    <a:p>
                      <a:pPr algn="ctr"/>
                      <a:r>
                        <a:rPr lang="en-US" sz="1100" b="1" dirty="0" smtClean="0">
                          <a:solidFill>
                            <a:schemeClr val="bg1"/>
                          </a:solidFill>
                        </a:rPr>
                        <a:t>WEEK 1</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c gridSpan="3">
                  <a:txBody>
                    <a:bodyPr/>
                    <a:lstStyle/>
                    <a:p>
                      <a:pPr algn="ctr"/>
                      <a:r>
                        <a:rPr lang="en-US" sz="1100" b="1" dirty="0" smtClean="0">
                          <a:solidFill>
                            <a:schemeClr val="bg1"/>
                          </a:solidFill>
                        </a:rPr>
                        <a:t>WEEK 2</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r>
              <a:tr h="143541">
                <a:tc vMerge="1">
                  <a:txBody>
                    <a:bodyPr/>
                    <a:lstStyle/>
                    <a:p>
                      <a:endParaRPr lang="en-US"/>
                    </a:p>
                  </a:txBody>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r>
              <a:tr h="254000">
                <a:tc>
                  <a:txBody>
                    <a:bodyPr/>
                    <a:lstStyle/>
                    <a:p>
                      <a:pPr algn="ctr"/>
                      <a:r>
                        <a:rPr lang="en-US" sz="1100" b="1" dirty="0" smtClean="0">
                          <a:solidFill>
                            <a:schemeClr val="bg1"/>
                          </a:solidFill>
                        </a:rPr>
                        <a:t>6:00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a:t>
                      </a:r>
                      <a:r>
                        <a:rPr lang="en-US" sz="1200" b="1" baseline="0" dirty="0" smtClean="0">
                          <a:solidFill>
                            <a:schemeClr val="bg1"/>
                          </a:solidFill>
                        </a:rPr>
                        <a:t> Line-up Presentation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WIP 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4">
                  <a:txBody>
                    <a:bodyPr/>
                    <a:lstStyle/>
                    <a:p>
                      <a:pPr algn="ctr"/>
                      <a:r>
                        <a:rPr lang="en-US" sz="1200" b="1" dirty="0" smtClean="0">
                          <a:solidFill>
                            <a:schemeClr val="bg1"/>
                          </a:solidFill>
                        </a:rPr>
                        <a:t>Pair</a:t>
                      </a:r>
                      <a:r>
                        <a:rPr lang="en-US" sz="1200" b="1" baseline="0" dirty="0" smtClean="0">
                          <a:solidFill>
                            <a:schemeClr val="bg1"/>
                          </a:solidFill>
                        </a:rPr>
                        <a:t> Walkthrough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8">
                  <a:txBody>
                    <a:bodyPr/>
                    <a:lstStyle/>
                    <a:p>
                      <a:pPr algn="ctr"/>
                      <a:r>
                        <a:rPr lang="en-US" sz="1200" b="1" dirty="0" smtClean="0">
                          <a:solidFill>
                            <a:schemeClr val="bg1"/>
                          </a:solidFill>
                        </a:rPr>
                        <a:t>Sprint Review</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6:15</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rowSpan="3">
                  <a:txBody>
                    <a:bodyPr/>
                    <a:lstStyle/>
                    <a:p>
                      <a:pPr algn="ctr"/>
                      <a:r>
                        <a:rPr lang="en-US" sz="1200" b="1" dirty="0" smtClean="0">
                          <a:solidFill>
                            <a:schemeClr val="bg1"/>
                          </a:solidFill>
                        </a:rPr>
                        <a:t>Project Pitches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7">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r>
              <a:tr h="254000">
                <a:tc>
                  <a:txBody>
                    <a:bodyPr/>
                    <a:lstStyle/>
                    <a:p>
                      <a:pPr algn="ctr"/>
                      <a:r>
                        <a:rPr lang="en-US" sz="1100" b="1" dirty="0" smtClean="0">
                          <a:solidFill>
                            <a:schemeClr val="bg1"/>
                          </a:solidFill>
                        </a:rPr>
                        <a:t>6:30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FBE9"/>
                    </a:solidFill>
                  </a:tcPr>
                </a:tc>
                <a:tc rowSpan="6">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r>
              <a:tr h="254000">
                <a:tc>
                  <a:txBody>
                    <a:bodyPr/>
                    <a:lstStyle/>
                    <a:p>
                      <a:pPr algn="ctr"/>
                      <a:r>
                        <a:rPr lang="en-US" sz="1100" b="1" dirty="0" smtClean="0">
                          <a:solidFill>
                            <a:schemeClr val="bg1"/>
                          </a:solidFill>
                        </a:rPr>
                        <a:t>6:45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endParaRPr lang="en-US"/>
                    </a:p>
                  </a:txBody>
                  <a:tcPr/>
                </a:tc>
              </a:tr>
              <a:tr h="254000">
                <a:tc>
                  <a:txBody>
                    <a:bodyPr/>
                    <a:lstStyle/>
                    <a:p>
                      <a:pPr algn="ctr"/>
                      <a:r>
                        <a:rPr lang="en-US" sz="1100" b="1" dirty="0" smtClean="0">
                          <a:solidFill>
                            <a:schemeClr val="bg1"/>
                          </a:solidFill>
                        </a:rPr>
                        <a:t>7:00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 Line-up Q&amp;A</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Project Selection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rowSpan="4">
                  <a:txBody>
                    <a:bodyPr/>
                    <a:lstStyle/>
                    <a:p>
                      <a:pPr algn="ctr"/>
                      <a:r>
                        <a:rPr lang="en-US" sz="1200" b="1" dirty="0" smtClean="0">
                          <a:solidFill>
                            <a:schemeClr val="bg1"/>
                          </a:solidFill>
                        </a:rPr>
                        <a:t>Packaging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r>
              <a:tr h="254000">
                <a:tc>
                  <a:txBody>
                    <a:bodyPr/>
                    <a:lstStyle/>
                    <a:p>
                      <a:pPr algn="ctr"/>
                      <a:r>
                        <a:rPr lang="en-US" sz="1100" b="1" dirty="0" smtClean="0">
                          <a:solidFill>
                            <a:schemeClr val="bg1"/>
                          </a:solidFill>
                        </a:rPr>
                        <a:t>7:15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r>
              <a:tr h="254000">
                <a:tc>
                  <a:txBody>
                    <a:bodyPr/>
                    <a:lstStyle/>
                    <a:p>
                      <a:pPr algn="ctr"/>
                      <a:r>
                        <a:rPr lang="en-US" sz="1100" b="1" dirty="0" smtClean="0">
                          <a:solidFill>
                            <a:schemeClr val="bg1"/>
                          </a:solidFill>
                        </a:rPr>
                        <a:t>7:30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7:45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r>
              <a:tr h="254000">
                <a:tc>
                  <a:txBody>
                    <a:bodyPr/>
                    <a:lstStyle/>
                    <a:p>
                      <a:pPr algn="ctr"/>
                      <a:r>
                        <a:rPr lang="en-US" sz="1100" b="1" dirty="0" smtClean="0">
                          <a:solidFill>
                            <a:schemeClr val="bg1"/>
                          </a:solidFill>
                        </a:rPr>
                        <a:t>8:00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a:txBody>
                    <a:bodyPr/>
                    <a:lstStyle/>
                    <a:p>
                      <a:pPr algn="ctr"/>
                      <a:r>
                        <a:rPr lang="en-US" sz="1200" b="1" dirty="0" smtClean="0">
                          <a:solidFill>
                            <a:srgbClr val="27515E"/>
                          </a:solidFill>
                        </a:rPr>
                        <a:t>Break</a:t>
                      </a:r>
                      <a:endParaRPr lang="en-US" sz="1200" b="1" dirty="0">
                        <a:solidFill>
                          <a:srgbClr val="27515E"/>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254000">
                <a:tc>
                  <a:txBody>
                    <a:bodyPr/>
                    <a:lstStyle/>
                    <a:p>
                      <a:pPr algn="ctr"/>
                      <a:r>
                        <a:rPr lang="en-US" sz="1100" b="1" dirty="0" smtClean="0">
                          <a:solidFill>
                            <a:schemeClr val="bg1"/>
                          </a:solidFill>
                        </a:rPr>
                        <a:t>8:15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5">
                  <a:txBody>
                    <a:bodyPr/>
                    <a:lstStyle/>
                    <a:p>
                      <a:pPr algn="ctr"/>
                      <a:r>
                        <a:rPr lang="en-US" sz="1200" b="1" dirty="0" smtClean="0">
                          <a:solidFill>
                            <a:schemeClr val="bg1"/>
                          </a:solidFill>
                        </a:rPr>
                        <a:t>Concept Mapping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rPr>
                        <a:t>Write-up Proposal</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Presentation Prep</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Concept Map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8:30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8:45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rowSpan="4">
                  <a:txBody>
                    <a:bodyPr/>
                    <a:lstStyle/>
                    <a:p>
                      <a:pPr algn="ctr"/>
                      <a:r>
                        <a:rPr lang="en-US" sz="1200" b="1" dirty="0" smtClean="0">
                          <a:solidFill>
                            <a:schemeClr val="bg1"/>
                          </a:solidFill>
                        </a:rPr>
                        <a:t>Values of Project to Portfolio</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rowSpan="3">
                  <a:txBody>
                    <a:bodyPr/>
                    <a:lstStyle/>
                    <a:p>
                      <a:pPr algn="ctr"/>
                      <a:r>
                        <a:rPr lang="en-US" sz="1200" b="1" dirty="0" smtClean="0">
                          <a:solidFill>
                            <a:schemeClr val="bg1"/>
                          </a:solidFill>
                        </a:rPr>
                        <a:t>Retrospective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9:30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2">
                  <a:txBody>
                    <a:bodyPr/>
                    <a:lstStyle/>
                    <a:p>
                      <a:pPr algn="ctr"/>
                      <a:r>
                        <a:rPr lang="en-US" sz="1200" b="1" dirty="0" smtClean="0">
                          <a:solidFill>
                            <a:schemeClr val="bg1"/>
                          </a:solidFill>
                        </a:rPr>
                        <a:t>Project Research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2">
                  <a:txBody>
                    <a:bodyPr/>
                    <a:lstStyle/>
                    <a:p>
                      <a:pPr algn="ctr"/>
                      <a:r>
                        <a:rPr lang="en-US" sz="1200" b="1" dirty="0" smtClean="0">
                          <a:solidFill>
                            <a:schemeClr val="bg1"/>
                          </a:solidFill>
                        </a:rPr>
                        <a:t>Notebook</a:t>
                      </a:r>
                      <a:r>
                        <a:rPr lang="en-US" sz="1200" b="1" baseline="0" dirty="0" smtClean="0">
                          <a:solidFill>
                            <a:schemeClr val="bg1"/>
                          </a:solidFill>
                        </a:rPr>
                        <a:t> Push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r>
            </a:tbl>
          </a:graphicData>
        </a:graphic>
      </p:graphicFrame>
      <p:sp>
        <p:nvSpPr>
          <p:cNvPr id="2" name="TextBox 1"/>
          <p:cNvSpPr txBox="1"/>
          <p:nvPr/>
        </p:nvSpPr>
        <p:spPr>
          <a:xfrm>
            <a:off x="96222" y="86432"/>
            <a:ext cx="12009187" cy="523220"/>
          </a:xfrm>
          <a:prstGeom prst="rect">
            <a:avLst/>
          </a:prstGeom>
          <a:noFill/>
        </p:spPr>
        <p:txBody>
          <a:bodyPr wrap="square" rtlCol="0" anchor="ctr">
            <a:spAutoFit/>
          </a:bodyPr>
          <a:lstStyle/>
          <a:p>
            <a:pPr algn="ctr"/>
            <a:r>
              <a:rPr lang="en-US" sz="2800" b="1" dirty="0" smtClean="0">
                <a:solidFill>
                  <a:srgbClr val="27515E"/>
                </a:solidFill>
              </a:rPr>
              <a:t>S P R I N T   S C H E D U L E   O V E R V I E W </a:t>
            </a:r>
            <a:endParaRPr lang="en-US" sz="2800" b="1" dirty="0">
              <a:solidFill>
                <a:srgbClr val="27515E"/>
              </a:solidFill>
            </a:endParaRPr>
          </a:p>
        </p:txBody>
      </p:sp>
      <p:sp>
        <p:nvSpPr>
          <p:cNvPr id="5" name="Rectangle 4"/>
          <p:cNvSpPr/>
          <p:nvPr/>
        </p:nvSpPr>
        <p:spPr>
          <a:xfrm>
            <a:off x="96221" y="5299364"/>
            <a:ext cx="10097313" cy="147400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27515E"/>
                </a:solidFill>
              </a:rPr>
              <a:t>Write-up Proposal</a:t>
            </a:r>
          </a:p>
          <a:p>
            <a:pPr algn="ctr"/>
            <a:r>
              <a:rPr lang="en-US" dirty="0" smtClean="0">
                <a:solidFill>
                  <a:srgbClr val="27515E"/>
                </a:solidFill>
              </a:rPr>
              <a:t>The Proposal </a:t>
            </a:r>
            <a:r>
              <a:rPr lang="en-US" dirty="0" err="1" smtClean="0">
                <a:solidFill>
                  <a:srgbClr val="27515E"/>
                </a:solidFill>
              </a:rPr>
              <a:t>writeup</a:t>
            </a:r>
            <a:r>
              <a:rPr lang="en-US" dirty="0" smtClean="0">
                <a:solidFill>
                  <a:srgbClr val="27515E"/>
                </a:solidFill>
              </a:rPr>
              <a:t> will initiate the documentation process for your project. Here you will articulate your </a:t>
            </a:r>
            <a:r>
              <a:rPr lang="en-US" dirty="0" err="1" smtClean="0">
                <a:solidFill>
                  <a:srgbClr val="27515E"/>
                </a:solidFill>
              </a:rPr>
              <a:t>intented</a:t>
            </a:r>
            <a:r>
              <a:rPr lang="en-US" dirty="0" smtClean="0">
                <a:solidFill>
                  <a:srgbClr val="27515E"/>
                </a:solidFill>
              </a:rPr>
              <a:t> outcome, your plan of attack, what resources or help you might need, and how you expect this to help your overall goals. As a bonus, the notebook you start here will be part of the final deliverable for the sprint.</a:t>
            </a:r>
            <a:endParaRPr lang="en-US" dirty="0">
              <a:solidFill>
                <a:srgbClr val="27515E"/>
              </a:solidFill>
            </a:endParaRPr>
          </a:p>
        </p:txBody>
      </p:sp>
      <p:pic>
        <p:nvPicPr>
          <p:cNvPr id="3" name="Picture 2"/>
          <p:cNvPicPr>
            <a:picLocks noChangeAspect="1"/>
          </p:cNvPicPr>
          <p:nvPr/>
        </p:nvPicPr>
        <p:blipFill>
          <a:blip r:embed="rId3"/>
          <a:stretch>
            <a:fillRect/>
          </a:stretch>
        </p:blipFill>
        <p:spPr>
          <a:xfrm>
            <a:off x="10193534" y="5339461"/>
            <a:ext cx="1911874" cy="1433906"/>
          </a:xfrm>
          <a:prstGeom prst="rect">
            <a:avLst/>
          </a:prstGeom>
        </p:spPr>
      </p:pic>
    </p:spTree>
    <p:extLst>
      <p:ext uri="{BB962C8B-B14F-4D97-AF65-F5344CB8AC3E}">
        <p14:creationId xmlns:p14="http://schemas.microsoft.com/office/powerpoint/2010/main" val="11103208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78874834"/>
              </p:ext>
            </p:extLst>
          </p:nvPr>
        </p:nvGraphicFramePr>
        <p:xfrm>
          <a:off x="96223" y="605444"/>
          <a:ext cx="12009185" cy="4693920"/>
        </p:xfrm>
        <a:graphic>
          <a:graphicData uri="http://schemas.openxmlformats.org/drawingml/2006/table">
            <a:tbl>
              <a:tblPr firstRow="1" bandRow="1">
                <a:tableStyleId>{2D5ABB26-0587-4C30-8999-92F81FD0307C}</a:tableStyleId>
              </a:tblPr>
              <a:tblGrid>
                <a:gridCol w="1302365"/>
                <a:gridCol w="1784470"/>
                <a:gridCol w="1784470"/>
                <a:gridCol w="1784470"/>
                <a:gridCol w="1784470"/>
                <a:gridCol w="1784470"/>
                <a:gridCol w="1784470"/>
              </a:tblGrid>
              <a:tr h="254000">
                <a:tc rowSpan="2">
                  <a:txBody>
                    <a:bodyPr/>
                    <a:lstStyle/>
                    <a:p>
                      <a:pPr algn="ct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gridSpan="3">
                  <a:txBody>
                    <a:bodyPr/>
                    <a:lstStyle/>
                    <a:p>
                      <a:pPr algn="ctr"/>
                      <a:r>
                        <a:rPr lang="en-US" sz="1100" b="1" dirty="0" smtClean="0">
                          <a:solidFill>
                            <a:schemeClr val="bg1"/>
                          </a:solidFill>
                        </a:rPr>
                        <a:t>WEEK 1</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c gridSpan="3">
                  <a:txBody>
                    <a:bodyPr/>
                    <a:lstStyle/>
                    <a:p>
                      <a:pPr algn="ctr"/>
                      <a:r>
                        <a:rPr lang="en-US" sz="1100" b="1" dirty="0" smtClean="0">
                          <a:solidFill>
                            <a:schemeClr val="bg1"/>
                          </a:solidFill>
                        </a:rPr>
                        <a:t>WEEK 2</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r>
              <a:tr h="143541">
                <a:tc vMerge="1">
                  <a:txBody>
                    <a:bodyPr/>
                    <a:lstStyle/>
                    <a:p>
                      <a:endParaRPr lang="en-US"/>
                    </a:p>
                  </a:txBody>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r>
              <a:tr h="254000">
                <a:tc>
                  <a:txBody>
                    <a:bodyPr/>
                    <a:lstStyle/>
                    <a:p>
                      <a:pPr algn="ctr"/>
                      <a:r>
                        <a:rPr lang="en-US" sz="1100" b="1" dirty="0" smtClean="0">
                          <a:solidFill>
                            <a:schemeClr val="bg1"/>
                          </a:solidFill>
                        </a:rPr>
                        <a:t>6:00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a:t>
                      </a:r>
                      <a:r>
                        <a:rPr lang="en-US" sz="1200" b="1" baseline="0" dirty="0" smtClean="0">
                          <a:solidFill>
                            <a:schemeClr val="bg1"/>
                          </a:solidFill>
                        </a:rPr>
                        <a:t> Line-up Presentation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WIP 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4">
                  <a:txBody>
                    <a:bodyPr/>
                    <a:lstStyle/>
                    <a:p>
                      <a:pPr algn="ctr"/>
                      <a:r>
                        <a:rPr lang="en-US" sz="1200" b="1" dirty="0" smtClean="0">
                          <a:solidFill>
                            <a:schemeClr val="bg1"/>
                          </a:solidFill>
                        </a:rPr>
                        <a:t>Pair</a:t>
                      </a:r>
                      <a:r>
                        <a:rPr lang="en-US" sz="1200" b="1" baseline="0" dirty="0" smtClean="0">
                          <a:solidFill>
                            <a:schemeClr val="bg1"/>
                          </a:solidFill>
                        </a:rPr>
                        <a:t> Walkthrough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8">
                  <a:txBody>
                    <a:bodyPr/>
                    <a:lstStyle/>
                    <a:p>
                      <a:pPr algn="ctr"/>
                      <a:r>
                        <a:rPr lang="en-US" sz="1200" b="1" dirty="0" smtClean="0">
                          <a:solidFill>
                            <a:schemeClr val="bg1"/>
                          </a:solidFill>
                        </a:rPr>
                        <a:t>Sprint Review</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6:15</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rowSpan="3">
                  <a:txBody>
                    <a:bodyPr/>
                    <a:lstStyle/>
                    <a:p>
                      <a:pPr algn="ctr"/>
                      <a:r>
                        <a:rPr lang="en-US" sz="1200" b="1" dirty="0" smtClean="0">
                          <a:solidFill>
                            <a:schemeClr val="bg1"/>
                          </a:solidFill>
                        </a:rPr>
                        <a:t>Project Pitches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7">
                  <a:txBody>
                    <a:bodyPr/>
                    <a:lstStyle/>
                    <a:p>
                      <a:pPr algn="ctr"/>
                      <a:r>
                        <a:rPr lang="en-US" sz="1800" b="1" dirty="0" smtClean="0">
                          <a:solidFill>
                            <a:schemeClr val="bg1"/>
                          </a:solidFill>
                        </a:rPr>
                        <a:t>Work on Projects</a:t>
                      </a:r>
                      <a:endParaRPr lang="en-US" sz="1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r>
              <a:tr h="254000">
                <a:tc>
                  <a:txBody>
                    <a:bodyPr/>
                    <a:lstStyle/>
                    <a:p>
                      <a:pPr algn="ctr"/>
                      <a:r>
                        <a:rPr lang="en-US" sz="1100" b="1" dirty="0" smtClean="0">
                          <a:solidFill>
                            <a:schemeClr val="bg1"/>
                          </a:solidFill>
                        </a:rPr>
                        <a:t>6:30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FBE9"/>
                    </a:solidFill>
                  </a:tcPr>
                </a:tc>
                <a:tc rowSpan="6">
                  <a:txBody>
                    <a:bodyPr/>
                    <a:lstStyle/>
                    <a:p>
                      <a:pPr algn="ctr"/>
                      <a:r>
                        <a:rPr lang="en-US" sz="1800" b="1" dirty="0" smtClean="0">
                          <a:solidFill>
                            <a:schemeClr val="bg1"/>
                          </a:solidFill>
                        </a:rPr>
                        <a:t>Work on Projects</a:t>
                      </a:r>
                      <a:endParaRPr lang="en-US" sz="1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vMerge="1">
                  <a:txBody>
                    <a:bodyPr/>
                    <a:lstStyle/>
                    <a:p>
                      <a:endParaRPr lang="en-US" dirty="0"/>
                    </a:p>
                  </a:txBody>
                  <a:tcPr/>
                </a:tc>
                <a:tc vMerge="1">
                  <a:txBody>
                    <a:bodyPr/>
                    <a:lstStyle/>
                    <a:p>
                      <a:endParaRPr lang="en-US" dirty="0"/>
                    </a:p>
                  </a:txBody>
                  <a:tcPr/>
                </a:tc>
              </a:tr>
              <a:tr h="254000">
                <a:tc>
                  <a:txBody>
                    <a:bodyPr/>
                    <a:lstStyle/>
                    <a:p>
                      <a:pPr algn="ctr"/>
                      <a:r>
                        <a:rPr lang="en-US" sz="1100" b="1" dirty="0" smtClean="0">
                          <a:solidFill>
                            <a:schemeClr val="bg1"/>
                          </a:solidFill>
                        </a:rPr>
                        <a:t>6:45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endParaRPr lang="en-US"/>
                    </a:p>
                  </a:txBody>
                  <a:tcPr/>
                </a:tc>
              </a:tr>
              <a:tr h="254000">
                <a:tc>
                  <a:txBody>
                    <a:bodyPr/>
                    <a:lstStyle/>
                    <a:p>
                      <a:pPr algn="ctr"/>
                      <a:r>
                        <a:rPr lang="en-US" sz="1100" b="1" dirty="0" smtClean="0">
                          <a:solidFill>
                            <a:schemeClr val="bg1"/>
                          </a:solidFill>
                        </a:rPr>
                        <a:t>7:00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 Line-up Q&amp;A</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Project Selection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rowSpan="4">
                  <a:txBody>
                    <a:bodyPr/>
                    <a:lstStyle/>
                    <a:p>
                      <a:pPr algn="ctr"/>
                      <a:r>
                        <a:rPr lang="en-US" sz="1200" b="1" dirty="0" smtClean="0">
                          <a:solidFill>
                            <a:schemeClr val="bg1"/>
                          </a:solidFill>
                        </a:rPr>
                        <a:t>Packaging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r>
              <a:tr h="254000">
                <a:tc>
                  <a:txBody>
                    <a:bodyPr/>
                    <a:lstStyle/>
                    <a:p>
                      <a:pPr algn="ctr"/>
                      <a:r>
                        <a:rPr lang="en-US" sz="1100" b="1" dirty="0" smtClean="0">
                          <a:solidFill>
                            <a:schemeClr val="bg1"/>
                          </a:solidFill>
                        </a:rPr>
                        <a:t>7:15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r>
              <a:tr h="254000">
                <a:tc>
                  <a:txBody>
                    <a:bodyPr/>
                    <a:lstStyle/>
                    <a:p>
                      <a:pPr algn="ctr"/>
                      <a:r>
                        <a:rPr lang="en-US" sz="1100" b="1" dirty="0" smtClean="0">
                          <a:solidFill>
                            <a:schemeClr val="bg1"/>
                          </a:solidFill>
                        </a:rPr>
                        <a:t>7:30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7:45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r>
              <a:tr h="254000">
                <a:tc>
                  <a:txBody>
                    <a:bodyPr/>
                    <a:lstStyle/>
                    <a:p>
                      <a:pPr algn="ctr"/>
                      <a:r>
                        <a:rPr lang="en-US" sz="1100" b="1" dirty="0" smtClean="0">
                          <a:solidFill>
                            <a:schemeClr val="bg1"/>
                          </a:solidFill>
                        </a:rPr>
                        <a:t>8:00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a:txBody>
                    <a:bodyPr/>
                    <a:lstStyle/>
                    <a:p>
                      <a:pPr algn="ctr"/>
                      <a:r>
                        <a:rPr lang="en-US" sz="1200" b="1" dirty="0" smtClean="0">
                          <a:solidFill>
                            <a:srgbClr val="27515E"/>
                          </a:solidFill>
                        </a:rPr>
                        <a:t>Break</a:t>
                      </a:r>
                      <a:endParaRPr lang="en-US" sz="1200" b="1" dirty="0">
                        <a:solidFill>
                          <a:srgbClr val="27515E"/>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254000">
                <a:tc>
                  <a:txBody>
                    <a:bodyPr/>
                    <a:lstStyle/>
                    <a:p>
                      <a:pPr algn="ctr"/>
                      <a:r>
                        <a:rPr lang="en-US" sz="1100" b="1" dirty="0" smtClean="0">
                          <a:solidFill>
                            <a:schemeClr val="bg1"/>
                          </a:solidFill>
                        </a:rPr>
                        <a:t>8:15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5">
                  <a:txBody>
                    <a:bodyPr/>
                    <a:lstStyle/>
                    <a:p>
                      <a:pPr algn="ctr"/>
                      <a:r>
                        <a:rPr lang="en-US" sz="1200" b="1" dirty="0" smtClean="0">
                          <a:solidFill>
                            <a:schemeClr val="bg1"/>
                          </a:solidFill>
                        </a:rPr>
                        <a:t>Concept Mapping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Write-up Proposal</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Presentation Prep</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Concept Map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8:30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8:45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rowSpan="4">
                  <a:txBody>
                    <a:bodyPr/>
                    <a:lstStyle/>
                    <a:p>
                      <a:pPr algn="ctr"/>
                      <a:r>
                        <a:rPr lang="en-US" sz="1200" b="1" dirty="0" smtClean="0">
                          <a:solidFill>
                            <a:schemeClr val="bg1"/>
                          </a:solidFill>
                        </a:rPr>
                        <a:t>Values of Project to Portfolio</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rowSpan="3">
                  <a:txBody>
                    <a:bodyPr/>
                    <a:lstStyle/>
                    <a:p>
                      <a:pPr algn="ctr"/>
                      <a:r>
                        <a:rPr lang="en-US" sz="1200" b="1" dirty="0" smtClean="0">
                          <a:solidFill>
                            <a:schemeClr val="bg1"/>
                          </a:solidFill>
                        </a:rPr>
                        <a:t>Retrospective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9:30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2">
                  <a:txBody>
                    <a:bodyPr/>
                    <a:lstStyle/>
                    <a:p>
                      <a:pPr algn="ctr"/>
                      <a:r>
                        <a:rPr lang="en-US" sz="1200" b="1" dirty="0" smtClean="0">
                          <a:solidFill>
                            <a:schemeClr val="bg1"/>
                          </a:solidFill>
                        </a:rPr>
                        <a:t>Project Research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2">
                  <a:txBody>
                    <a:bodyPr/>
                    <a:lstStyle/>
                    <a:p>
                      <a:pPr algn="ctr"/>
                      <a:r>
                        <a:rPr lang="en-US" sz="1200" b="1" dirty="0" smtClean="0">
                          <a:solidFill>
                            <a:schemeClr val="bg1"/>
                          </a:solidFill>
                        </a:rPr>
                        <a:t>Notebook</a:t>
                      </a:r>
                      <a:r>
                        <a:rPr lang="en-US" sz="1200" b="1" baseline="0" dirty="0" smtClean="0">
                          <a:solidFill>
                            <a:schemeClr val="bg1"/>
                          </a:solidFill>
                        </a:rPr>
                        <a:t> Push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r>
            </a:tbl>
          </a:graphicData>
        </a:graphic>
      </p:graphicFrame>
      <p:sp>
        <p:nvSpPr>
          <p:cNvPr id="2" name="TextBox 1"/>
          <p:cNvSpPr txBox="1"/>
          <p:nvPr/>
        </p:nvSpPr>
        <p:spPr>
          <a:xfrm>
            <a:off x="96222" y="86432"/>
            <a:ext cx="12009187" cy="523220"/>
          </a:xfrm>
          <a:prstGeom prst="rect">
            <a:avLst/>
          </a:prstGeom>
          <a:noFill/>
        </p:spPr>
        <p:txBody>
          <a:bodyPr wrap="square" rtlCol="0" anchor="ctr">
            <a:spAutoFit/>
          </a:bodyPr>
          <a:lstStyle/>
          <a:p>
            <a:pPr algn="ctr"/>
            <a:r>
              <a:rPr lang="en-US" sz="2800" b="1" dirty="0" smtClean="0">
                <a:solidFill>
                  <a:srgbClr val="27515E"/>
                </a:solidFill>
              </a:rPr>
              <a:t>S P R I N T   S C H E D U L E   O V E R V I E W </a:t>
            </a:r>
            <a:endParaRPr lang="en-US" sz="2800" b="1" dirty="0">
              <a:solidFill>
                <a:srgbClr val="27515E"/>
              </a:solidFill>
            </a:endParaRPr>
          </a:p>
        </p:txBody>
      </p:sp>
      <p:sp>
        <p:nvSpPr>
          <p:cNvPr id="5" name="Rectangle 4"/>
          <p:cNvSpPr/>
          <p:nvPr/>
        </p:nvSpPr>
        <p:spPr>
          <a:xfrm>
            <a:off x="96221" y="5299364"/>
            <a:ext cx="9682779" cy="147400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27515E"/>
                </a:solidFill>
              </a:rPr>
              <a:t>Work on Projects</a:t>
            </a:r>
          </a:p>
          <a:p>
            <a:pPr algn="ctr"/>
            <a:r>
              <a:rPr lang="en-US" dirty="0" smtClean="0">
                <a:solidFill>
                  <a:srgbClr val="27515E"/>
                </a:solidFill>
              </a:rPr>
              <a:t>This is your class time to get to work. If you need to learn things along the way, your coaching staff and teammates can come together as needed in 1:1 sessions, small group lectures, live coding demos, or sharing helpful tutorials and resources.</a:t>
            </a:r>
            <a:endParaRPr lang="en-US" dirty="0">
              <a:solidFill>
                <a:srgbClr val="27515E"/>
              </a:solidFill>
            </a:endParaRPr>
          </a:p>
        </p:txBody>
      </p:sp>
      <p:pic>
        <p:nvPicPr>
          <p:cNvPr id="6" name="Picture 5"/>
          <p:cNvPicPr>
            <a:picLocks noChangeAspect="1"/>
          </p:cNvPicPr>
          <p:nvPr/>
        </p:nvPicPr>
        <p:blipFill>
          <a:blip r:embed="rId3"/>
          <a:stretch>
            <a:fillRect/>
          </a:stretch>
        </p:blipFill>
        <p:spPr>
          <a:xfrm>
            <a:off x="9779000" y="5338443"/>
            <a:ext cx="2326408" cy="1395845"/>
          </a:xfrm>
          <a:prstGeom prst="rect">
            <a:avLst/>
          </a:prstGeom>
        </p:spPr>
      </p:pic>
    </p:spTree>
    <p:extLst>
      <p:ext uri="{BB962C8B-B14F-4D97-AF65-F5344CB8AC3E}">
        <p14:creationId xmlns:p14="http://schemas.microsoft.com/office/powerpoint/2010/main" val="2880508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2205687"/>
              </p:ext>
            </p:extLst>
          </p:nvPr>
        </p:nvGraphicFramePr>
        <p:xfrm>
          <a:off x="96223" y="605444"/>
          <a:ext cx="12009185" cy="4693920"/>
        </p:xfrm>
        <a:graphic>
          <a:graphicData uri="http://schemas.openxmlformats.org/drawingml/2006/table">
            <a:tbl>
              <a:tblPr firstRow="1" bandRow="1">
                <a:tableStyleId>{2D5ABB26-0587-4C30-8999-92F81FD0307C}</a:tableStyleId>
              </a:tblPr>
              <a:tblGrid>
                <a:gridCol w="1302365"/>
                <a:gridCol w="1784470"/>
                <a:gridCol w="1784470"/>
                <a:gridCol w="1784470"/>
                <a:gridCol w="1784470"/>
                <a:gridCol w="1784470"/>
                <a:gridCol w="1784470"/>
              </a:tblGrid>
              <a:tr h="254000">
                <a:tc rowSpan="2">
                  <a:txBody>
                    <a:bodyPr/>
                    <a:lstStyle/>
                    <a:p>
                      <a:pPr algn="ct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gridSpan="3">
                  <a:txBody>
                    <a:bodyPr/>
                    <a:lstStyle/>
                    <a:p>
                      <a:pPr algn="ctr"/>
                      <a:r>
                        <a:rPr lang="en-US" sz="1100" b="1" dirty="0" smtClean="0">
                          <a:solidFill>
                            <a:schemeClr val="bg1"/>
                          </a:solidFill>
                        </a:rPr>
                        <a:t>WEEK 1</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c gridSpan="3">
                  <a:txBody>
                    <a:bodyPr/>
                    <a:lstStyle/>
                    <a:p>
                      <a:pPr algn="ctr"/>
                      <a:r>
                        <a:rPr lang="en-US" sz="1100" b="1" dirty="0" smtClean="0">
                          <a:solidFill>
                            <a:schemeClr val="bg1"/>
                          </a:solidFill>
                        </a:rPr>
                        <a:t>WEEK 2</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r>
              <a:tr h="143541">
                <a:tc vMerge="1">
                  <a:txBody>
                    <a:bodyPr/>
                    <a:lstStyle/>
                    <a:p>
                      <a:endParaRPr lang="en-US"/>
                    </a:p>
                  </a:txBody>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r>
              <a:tr h="254000">
                <a:tc>
                  <a:txBody>
                    <a:bodyPr/>
                    <a:lstStyle/>
                    <a:p>
                      <a:pPr algn="ctr"/>
                      <a:r>
                        <a:rPr lang="en-US" sz="1100" b="1" dirty="0" smtClean="0">
                          <a:solidFill>
                            <a:schemeClr val="bg1"/>
                          </a:solidFill>
                        </a:rPr>
                        <a:t>6:00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a:t>
                      </a:r>
                      <a:r>
                        <a:rPr lang="en-US" sz="1200" b="1" baseline="0" dirty="0" smtClean="0">
                          <a:solidFill>
                            <a:schemeClr val="bg1"/>
                          </a:solidFill>
                        </a:rPr>
                        <a:t> Line-up Presentation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WIP 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4">
                  <a:txBody>
                    <a:bodyPr/>
                    <a:lstStyle/>
                    <a:p>
                      <a:pPr algn="ctr"/>
                      <a:r>
                        <a:rPr lang="en-US" sz="1200" b="1" dirty="0" smtClean="0">
                          <a:solidFill>
                            <a:schemeClr val="bg1"/>
                          </a:solidFill>
                        </a:rPr>
                        <a:t>Pair</a:t>
                      </a:r>
                      <a:r>
                        <a:rPr lang="en-US" sz="1200" b="1" baseline="0" dirty="0" smtClean="0">
                          <a:solidFill>
                            <a:schemeClr val="bg1"/>
                          </a:solidFill>
                        </a:rPr>
                        <a:t> Walkthrough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8">
                  <a:txBody>
                    <a:bodyPr/>
                    <a:lstStyle/>
                    <a:p>
                      <a:pPr algn="ctr"/>
                      <a:r>
                        <a:rPr lang="en-US" sz="1200" b="1" dirty="0" smtClean="0">
                          <a:solidFill>
                            <a:schemeClr val="bg1"/>
                          </a:solidFill>
                        </a:rPr>
                        <a:t>Sprint Review</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6:15</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rowSpan="3">
                  <a:txBody>
                    <a:bodyPr/>
                    <a:lstStyle/>
                    <a:p>
                      <a:pPr algn="ctr"/>
                      <a:r>
                        <a:rPr lang="en-US" sz="1200" b="1" dirty="0" smtClean="0">
                          <a:solidFill>
                            <a:schemeClr val="bg1"/>
                          </a:solidFill>
                        </a:rPr>
                        <a:t>Project Pitches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7">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r>
              <a:tr h="254000">
                <a:tc>
                  <a:txBody>
                    <a:bodyPr/>
                    <a:lstStyle/>
                    <a:p>
                      <a:pPr algn="ctr"/>
                      <a:r>
                        <a:rPr lang="en-US" sz="1100" b="1" dirty="0" smtClean="0">
                          <a:solidFill>
                            <a:schemeClr val="bg1"/>
                          </a:solidFill>
                        </a:rPr>
                        <a:t>6:30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FBE9"/>
                    </a:solidFill>
                  </a:tcPr>
                </a:tc>
                <a:tc rowSpan="6">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r>
              <a:tr h="254000">
                <a:tc>
                  <a:txBody>
                    <a:bodyPr/>
                    <a:lstStyle/>
                    <a:p>
                      <a:pPr algn="ctr"/>
                      <a:r>
                        <a:rPr lang="en-US" sz="1100" b="1" dirty="0" smtClean="0">
                          <a:solidFill>
                            <a:schemeClr val="bg1"/>
                          </a:solidFill>
                        </a:rPr>
                        <a:t>6:45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endParaRPr lang="en-US"/>
                    </a:p>
                  </a:txBody>
                  <a:tcPr/>
                </a:tc>
              </a:tr>
              <a:tr h="254000">
                <a:tc>
                  <a:txBody>
                    <a:bodyPr/>
                    <a:lstStyle/>
                    <a:p>
                      <a:pPr algn="ctr"/>
                      <a:r>
                        <a:rPr lang="en-US" sz="1100" b="1" dirty="0" smtClean="0">
                          <a:solidFill>
                            <a:schemeClr val="bg1"/>
                          </a:solidFill>
                        </a:rPr>
                        <a:t>7:00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 Line-up Q&amp;A</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Project Selection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rowSpan="4">
                  <a:txBody>
                    <a:bodyPr/>
                    <a:lstStyle/>
                    <a:p>
                      <a:pPr algn="ctr"/>
                      <a:r>
                        <a:rPr lang="en-US" sz="1200" b="1" dirty="0" smtClean="0">
                          <a:solidFill>
                            <a:schemeClr val="bg1"/>
                          </a:solidFill>
                        </a:rPr>
                        <a:t>Packaging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r>
              <a:tr h="254000">
                <a:tc>
                  <a:txBody>
                    <a:bodyPr/>
                    <a:lstStyle/>
                    <a:p>
                      <a:pPr algn="ctr"/>
                      <a:r>
                        <a:rPr lang="en-US" sz="1100" b="1" dirty="0" smtClean="0">
                          <a:solidFill>
                            <a:schemeClr val="bg1"/>
                          </a:solidFill>
                        </a:rPr>
                        <a:t>7:15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r>
              <a:tr h="254000">
                <a:tc>
                  <a:txBody>
                    <a:bodyPr/>
                    <a:lstStyle/>
                    <a:p>
                      <a:pPr algn="ctr"/>
                      <a:r>
                        <a:rPr lang="en-US" sz="1100" b="1" dirty="0" smtClean="0">
                          <a:solidFill>
                            <a:schemeClr val="bg1"/>
                          </a:solidFill>
                        </a:rPr>
                        <a:t>7:30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7:45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r>
              <a:tr h="254000">
                <a:tc>
                  <a:txBody>
                    <a:bodyPr/>
                    <a:lstStyle/>
                    <a:p>
                      <a:pPr algn="ctr"/>
                      <a:r>
                        <a:rPr lang="en-US" sz="1100" b="1" dirty="0" smtClean="0">
                          <a:solidFill>
                            <a:schemeClr val="bg1"/>
                          </a:solidFill>
                        </a:rPr>
                        <a:t>8:00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a:txBody>
                    <a:bodyPr/>
                    <a:lstStyle/>
                    <a:p>
                      <a:pPr algn="ctr"/>
                      <a:r>
                        <a:rPr lang="en-US" sz="1200" b="1" dirty="0" smtClean="0">
                          <a:solidFill>
                            <a:srgbClr val="27515E"/>
                          </a:solidFill>
                        </a:rPr>
                        <a:t>Break</a:t>
                      </a:r>
                      <a:endParaRPr lang="en-US" sz="1200" b="1" dirty="0">
                        <a:solidFill>
                          <a:srgbClr val="27515E"/>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254000">
                <a:tc>
                  <a:txBody>
                    <a:bodyPr/>
                    <a:lstStyle/>
                    <a:p>
                      <a:pPr algn="ctr"/>
                      <a:r>
                        <a:rPr lang="en-US" sz="1100" b="1" dirty="0" smtClean="0">
                          <a:solidFill>
                            <a:schemeClr val="bg1"/>
                          </a:solidFill>
                        </a:rPr>
                        <a:t>8:15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5">
                  <a:txBody>
                    <a:bodyPr/>
                    <a:lstStyle/>
                    <a:p>
                      <a:pPr algn="ctr"/>
                      <a:r>
                        <a:rPr lang="en-US" sz="1200" b="1" dirty="0" smtClean="0">
                          <a:solidFill>
                            <a:schemeClr val="bg1"/>
                          </a:solidFill>
                        </a:rPr>
                        <a:t>Concept Mapping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Write-up Proposal</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Presentation Prep</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Concept Map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8:30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8:45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rowSpan="4">
                  <a:txBody>
                    <a:bodyPr/>
                    <a:lstStyle/>
                    <a:p>
                      <a:pPr algn="ctr"/>
                      <a:r>
                        <a:rPr lang="en-US" sz="1200" b="1" dirty="0" smtClean="0">
                          <a:solidFill>
                            <a:schemeClr val="bg1"/>
                          </a:solidFill>
                        </a:rPr>
                        <a:t>Values of Project to Portfolio</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rowSpan="3">
                  <a:txBody>
                    <a:bodyPr/>
                    <a:lstStyle/>
                    <a:p>
                      <a:pPr algn="ctr"/>
                      <a:r>
                        <a:rPr lang="en-US" sz="1200" b="1" dirty="0" smtClean="0">
                          <a:solidFill>
                            <a:schemeClr val="bg1"/>
                          </a:solidFill>
                        </a:rPr>
                        <a:t>Retrospective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9:30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2">
                  <a:txBody>
                    <a:bodyPr/>
                    <a:lstStyle/>
                    <a:p>
                      <a:pPr algn="ctr"/>
                      <a:r>
                        <a:rPr lang="en-US" sz="1200" b="1" dirty="0" smtClean="0">
                          <a:solidFill>
                            <a:schemeClr val="bg1"/>
                          </a:solidFill>
                        </a:rPr>
                        <a:t>Project Research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c rowSpan="2">
                  <a:txBody>
                    <a:bodyPr/>
                    <a:lstStyle/>
                    <a:p>
                      <a:pPr algn="ctr"/>
                      <a:r>
                        <a:rPr lang="en-US" sz="1400" b="1" dirty="0" smtClean="0">
                          <a:solidFill>
                            <a:schemeClr val="bg1"/>
                          </a:solidFill>
                        </a:rPr>
                        <a:t>Work</a:t>
                      </a:r>
                      <a:r>
                        <a:rPr lang="en-US" sz="1400" b="1" baseline="0" dirty="0" smtClean="0">
                          <a:solidFill>
                            <a:schemeClr val="bg1"/>
                          </a:solidFill>
                        </a:rPr>
                        <a:t> in Progress Updates</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rowSpan="2">
                  <a:txBody>
                    <a:bodyPr/>
                    <a:lstStyle/>
                    <a:p>
                      <a:pPr algn="ctr"/>
                      <a:r>
                        <a:rPr lang="en-US" sz="1400" b="1" dirty="0" smtClean="0">
                          <a:solidFill>
                            <a:schemeClr val="bg1"/>
                          </a:solidFill>
                        </a:rPr>
                        <a:t>Work</a:t>
                      </a:r>
                      <a:r>
                        <a:rPr lang="en-US" sz="1400" b="1" baseline="0" dirty="0" smtClean="0">
                          <a:solidFill>
                            <a:schemeClr val="bg1"/>
                          </a:solidFill>
                        </a:rPr>
                        <a:t> in Progress Updates</a:t>
                      </a:r>
                      <a:endParaRPr lang="en-US" sz="14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rowSpan="2">
                  <a:txBody>
                    <a:bodyPr/>
                    <a:lstStyle/>
                    <a:p>
                      <a:pPr algn="ctr"/>
                      <a:r>
                        <a:rPr lang="en-US" sz="1200" b="1" dirty="0" smtClean="0">
                          <a:solidFill>
                            <a:schemeClr val="bg1"/>
                          </a:solidFill>
                        </a:rPr>
                        <a:t>Notebook</a:t>
                      </a:r>
                      <a:r>
                        <a:rPr lang="en-US" sz="1200" b="1" baseline="0" dirty="0" smtClean="0">
                          <a:solidFill>
                            <a:schemeClr val="bg1"/>
                          </a:solidFill>
                        </a:rPr>
                        <a:t> Push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r>
            </a:tbl>
          </a:graphicData>
        </a:graphic>
      </p:graphicFrame>
      <p:sp>
        <p:nvSpPr>
          <p:cNvPr id="2" name="TextBox 1"/>
          <p:cNvSpPr txBox="1"/>
          <p:nvPr/>
        </p:nvSpPr>
        <p:spPr>
          <a:xfrm>
            <a:off x="96222" y="86432"/>
            <a:ext cx="12009187" cy="523220"/>
          </a:xfrm>
          <a:prstGeom prst="rect">
            <a:avLst/>
          </a:prstGeom>
          <a:noFill/>
        </p:spPr>
        <p:txBody>
          <a:bodyPr wrap="square" rtlCol="0" anchor="ctr">
            <a:spAutoFit/>
          </a:bodyPr>
          <a:lstStyle/>
          <a:p>
            <a:pPr algn="ctr"/>
            <a:r>
              <a:rPr lang="en-US" sz="2800" b="1" dirty="0" smtClean="0">
                <a:solidFill>
                  <a:srgbClr val="27515E"/>
                </a:solidFill>
              </a:rPr>
              <a:t>S P R I N T   S C H E D U L E   O V E R V I E W </a:t>
            </a:r>
            <a:endParaRPr lang="en-US" sz="2800" b="1" dirty="0">
              <a:solidFill>
                <a:srgbClr val="27515E"/>
              </a:solidFill>
            </a:endParaRPr>
          </a:p>
        </p:txBody>
      </p:sp>
      <p:sp>
        <p:nvSpPr>
          <p:cNvPr id="5" name="Rectangle 4"/>
          <p:cNvSpPr/>
          <p:nvPr/>
        </p:nvSpPr>
        <p:spPr>
          <a:xfrm>
            <a:off x="1950847" y="5299364"/>
            <a:ext cx="10154561" cy="147400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27515E"/>
                </a:solidFill>
              </a:rPr>
              <a:t>Work in Progress Updates</a:t>
            </a:r>
          </a:p>
          <a:p>
            <a:pPr algn="ctr"/>
            <a:r>
              <a:rPr lang="en-US" dirty="0">
                <a:solidFill>
                  <a:srgbClr val="27515E"/>
                </a:solidFill>
              </a:rPr>
              <a:t>You will have several opportunities to present your work in progress to the class. These will take the form of publicly presenting your working code, working files, and unfinished process as you go through it. It’s a great chance to give and receive feedback and ideas as well as get technical help if you’re stuck.</a:t>
            </a:r>
          </a:p>
        </p:txBody>
      </p:sp>
      <p:pic>
        <p:nvPicPr>
          <p:cNvPr id="3" name="Picture 2"/>
          <p:cNvPicPr>
            <a:picLocks noChangeAspect="1"/>
          </p:cNvPicPr>
          <p:nvPr/>
        </p:nvPicPr>
        <p:blipFill rotWithShape="1">
          <a:blip r:embed="rId3"/>
          <a:srcRect t="12550" b="7974"/>
          <a:stretch/>
        </p:blipFill>
        <p:spPr>
          <a:xfrm>
            <a:off x="96222" y="5299363"/>
            <a:ext cx="1854625" cy="1474003"/>
          </a:xfrm>
          <a:prstGeom prst="rect">
            <a:avLst/>
          </a:prstGeom>
        </p:spPr>
      </p:pic>
    </p:spTree>
    <p:extLst>
      <p:ext uri="{BB962C8B-B14F-4D97-AF65-F5344CB8AC3E}">
        <p14:creationId xmlns:p14="http://schemas.microsoft.com/office/powerpoint/2010/main" val="3062543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35052908"/>
              </p:ext>
            </p:extLst>
          </p:nvPr>
        </p:nvGraphicFramePr>
        <p:xfrm>
          <a:off x="96223" y="605444"/>
          <a:ext cx="12009185" cy="4693920"/>
        </p:xfrm>
        <a:graphic>
          <a:graphicData uri="http://schemas.openxmlformats.org/drawingml/2006/table">
            <a:tbl>
              <a:tblPr firstRow="1" bandRow="1">
                <a:tableStyleId>{2D5ABB26-0587-4C30-8999-92F81FD0307C}</a:tableStyleId>
              </a:tblPr>
              <a:tblGrid>
                <a:gridCol w="1302365"/>
                <a:gridCol w="1784470"/>
                <a:gridCol w="1784470"/>
                <a:gridCol w="1784470"/>
                <a:gridCol w="1784470"/>
                <a:gridCol w="1784470"/>
                <a:gridCol w="1784470"/>
              </a:tblGrid>
              <a:tr h="254000">
                <a:tc rowSpan="2">
                  <a:txBody>
                    <a:bodyPr/>
                    <a:lstStyle/>
                    <a:p>
                      <a:pPr algn="ct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gridSpan="3">
                  <a:txBody>
                    <a:bodyPr/>
                    <a:lstStyle/>
                    <a:p>
                      <a:pPr algn="ctr"/>
                      <a:r>
                        <a:rPr lang="en-US" sz="1100" b="1" dirty="0" smtClean="0">
                          <a:solidFill>
                            <a:schemeClr val="bg1"/>
                          </a:solidFill>
                        </a:rPr>
                        <a:t>WEEK 1</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c gridSpan="3">
                  <a:txBody>
                    <a:bodyPr/>
                    <a:lstStyle/>
                    <a:p>
                      <a:pPr algn="ctr"/>
                      <a:r>
                        <a:rPr lang="en-US" sz="1100" b="1" dirty="0" smtClean="0">
                          <a:solidFill>
                            <a:schemeClr val="bg1"/>
                          </a:solidFill>
                        </a:rPr>
                        <a:t>WEEK 2</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r>
              <a:tr h="143541">
                <a:tc vMerge="1">
                  <a:txBody>
                    <a:bodyPr/>
                    <a:lstStyle/>
                    <a:p>
                      <a:endParaRPr lang="en-US"/>
                    </a:p>
                  </a:txBody>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r>
              <a:tr h="254000">
                <a:tc>
                  <a:txBody>
                    <a:bodyPr/>
                    <a:lstStyle/>
                    <a:p>
                      <a:pPr algn="ctr"/>
                      <a:r>
                        <a:rPr lang="en-US" sz="1100" b="1" dirty="0" smtClean="0">
                          <a:solidFill>
                            <a:schemeClr val="bg1"/>
                          </a:solidFill>
                        </a:rPr>
                        <a:t>6:00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a:t>
                      </a:r>
                      <a:r>
                        <a:rPr lang="en-US" sz="1200" b="1" baseline="0" dirty="0" smtClean="0">
                          <a:solidFill>
                            <a:schemeClr val="bg1"/>
                          </a:solidFill>
                        </a:rPr>
                        <a:t> Line-up Presentation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WIP 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4">
                  <a:txBody>
                    <a:bodyPr/>
                    <a:lstStyle/>
                    <a:p>
                      <a:pPr algn="ctr"/>
                      <a:r>
                        <a:rPr lang="en-US" sz="1800" b="1" dirty="0" smtClean="0">
                          <a:solidFill>
                            <a:schemeClr val="bg1"/>
                          </a:solidFill>
                        </a:rPr>
                        <a:t>Pair</a:t>
                      </a:r>
                      <a:r>
                        <a:rPr lang="en-US" sz="1800" b="1" baseline="0" dirty="0" smtClean="0">
                          <a:solidFill>
                            <a:schemeClr val="bg1"/>
                          </a:solidFill>
                        </a:rPr>
                        <a:t> Walkthrough</a:t>
                      </a:r>
                      <a:endParaRPr lang="en-US" sz="1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rowSpan="8">
                  <a:txBody>
                    <a:bodyPr/>
                    <a:lstStyle/>
                    <a:p>
                      <a:pPr algn="ctr"/>
                      <a:r>
                        <a:rPr lang="en-US" sz="1200" b="1" dirty="0" smtClean="0">
                          <a:solidFill>
                            <a:schemeClr val="bg1"/>
                          </a:solidFill>
                        </a:rPr>
                        <a:t>Sprint Review</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6:15</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rowSpan="3">
                  <a:txBody>
                    <a:bodyPr/>
                    <a:lstStyle/>
                    <a:p>
                      <a:pPr algn="ctr"/>
                      <a:r>
                        <a:rPr lang="en-US" sz="1200" b="1" dirty="0" smtClean="0">
                          <a:solidFill>
                            <a:schemeClr val="bg1"/>
                          </a:solidFill>
                        </a:rPr>
                        <a:t>Project Pitches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7">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r>
              <a:tr h="254000">
                <a:tc>
                  <a:txBody>
                    <a:bodyPr/>
                    <a:lstStyle/>
                    <a:p>
                      <a:pPr algn="ctr"/>
                      <a:r>
                        <a:rPr lang="en-US" sz="1100" b="1" dirty="0" smtClean="0">
                          <a:solidFill>
                            <a:schemeClr val="bg1"/>
                          </a:solidFill>
                        </a:rPr>
                        <a:t>6:30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FBE9"/>
                    </a:solidFill>
                  </a:tcPr>
                </a:tc>
                <a:tc rowSpan="6">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r>
              <a:tr h="254000">
                <a:tc>
                  <a:txBody>
                    <a:bodyPr/>
                    <a:lstStyle/>
                    <a:p>
                      <a:pPr algn="ctr"/>
                      <a:r>
                        <a:rPr lang="en-US" sz="1100" b="1" dirty="0" smtClean="0">
                          <a:solidFill>
                            <a:schemeClr val="bg1"/>
                          </a:solidFill>
                        </a:rPr>
                        <a:t>6:45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endParaRPr lang="en-US"/>
                    </a:p>
                  </a:txBody>
                  <a:tcPr/>
                </a:tc>
              </a:tr>
              <a:tr h="254000">
                <a:tc>
                  <a:txBody>
                    <a:bodyPr/>
                    <a:lstStyle/>
                    <a:p>
                      <a:pPr algn="ctr"/>
                      <a:r>
                        <a:rPr lang="en-US" sz="1100" b="1" dirty="0" smtClean="0">
                          <a:solidFill>
                            <a:schemeClr val="bg1"/>
                          </a:solidFill>
                        </a:rPr>
                        <a:t>7:00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 Line-up Q&amp;A</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Project Selection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rowSpan="4">
                  <a:txBody>
                    <a:bodyPr/>
                    <a:lstStyle/>
                    <a:p>
                      <a:pPr algn="ctr"/>
                      <a:r>
                        <a:rPr lang="en-US" sz="1200" b="1" dirty="0" smtClean="0">
                          <a:solidFill>
                            <a:schemeClr val="bg1"/>
                          </a:solidFill>
                        </a:rPr>
                        <a:t>Packaging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r>
              <a:tr h="254000">
                <a:tc>
                  <a:txBody>
                    <a:bodyPr/>
                    <a:lstStyle/>
                    <a:p>
                      <a:pPr algn="ctr"/>
                      <a:r>
                        <a:rPr lang="en-US" sz="1100" b="1" dirty="0" smtClean="0">
                          <a:solidFill>
                            <a:schemeClr val="bg1"/>
                          </a:solidFill>
                        </a:rPr>
                        <a:t>7:15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r>
              <a:tr h="254000">
                <a:tc>
                  <a:txBody>
                    <a:bodyPr/>
                    <a:lstStyle/>
                    <a:p>
                      <a:pPr algn="ctr"/>
                      <a:r>
                        <a:rPr lang="en-US" sz="1100" b="1" dirty="0" smtClean="0">
                          <a:solidFill>
                            <a:schemeClr val="bg1"/>
                          </a:solidFill>
                        </a:rPr>
                        <a:t>7:30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7:45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r>
              <a:tr h="254000">
                <a:tc>
                  <a:txBody>
                    <a:bodyPr/>
                    <a:lstStyle/>
                    <a:p>
                      <a:pPr algn="ctr"/>
                      <a:r>
                        <a:rPr lang="en-US" sz="1100" b="1" dirty="0" smtClean="0">
                          <a:solidFill>
                            <a:schemeClr val="bg1"/>
                          </a:solidFill>
                        </a:rPr>
                        <a:t>8:00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a:txBody>
                    <a:bodyPr/>
                    <a:lstStyle/>
                    <a:p>
                      <a:pPr algn="ctr"/>
                      <a:r>
                        <a:rPr lang="en-US" sz="1200" b="1" dirty="0" smtClean="0">
                          <a:solidFill>
                            <a:srgbClr val="27515E"/>
                          </a:solidFill>
                        </a:rPr>
                        <a:t>Break</a:t>
                      </a:r>
                      <a:endParaRPr lang="en-US" sz="1200" b="1" dirty="0">
                        <a:solidFill>
                          <a:srgbClr val="27515E"/>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254000">
                <a:tc>
                  <a:txBody>
                    <a:bodyPr/>
                    <a:lstStyle/>
                    <a:p>
                      <a:pPr algn="ctr"/>
                      <a:r>
                        <a:rPr lang="en-US" sz="1100" b="1" dirty="0" smtClean="0">
                          <a:solidFill>
                            <a:schemeClr val="bg1"/>
                          </a:solidFill>
                        </a:rPr>
                        <a:t>8:15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5">
                  <a:txBody>
                    <a:bodyPr/>
                    <a:lstStyle/>
                    <a:p>
                      <a:pPr algn="ctr"/>
                      <a:r>
                        <a:rPr lang="en-US" sz="1200" b="1" dirty="0" smtClean="0">
                          <a:solidFill>
                            <a:schemeClr val="bg1"/>
                          </a:solidFill>
                        </a:rPr>
                        <a:t>Concept Mapping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Write-up Proposal</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Presentation Prep</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Concept Map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8:30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8:45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rowSpan="4">
                  <a:txBody>
                    <a:bodyPr/>
                    <a:lstStyle/>
                    <a:p>
                      <a:pPr algn="ctr"/>
                      <a:r>
                        <a:rPr lang="en-US" sz="1200" b="1" dirty="0" smtClean="0">
                          <a:solidFill>
                            <a:schemeClr val="bg1"/>
                          </a:solidFill>
                        </a:rPr>
                        <a:t>Values of Project to Portfolio</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rowSpan="3">
                  <a:txBody>
                    <a:bodyPr/>
                    <a:lstStyle/>
                    <a:p>
                      <a:pPr algn="ctr"/>
                      <a:r>
                        <a:rPr lang="en-US" sz="1200" b="1" dirty="0" smtClean="0">
                          <a:solidFill>
                            <a:schemeClr val="bg1"/>
                          </a:solidFill>
                        </a:rPr>
                        <a:t>Retrospective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9:30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2">
                  <a:txBody>
                    <a:bodyPr/>
                    <a:lstStyle/>
                    <a:p>
                      <a:pPr algn="ctr"/>
                      <a:r>
                        <a:rPr lang="en-US" sz="1200" b="1" dirty="0" smtClean="0">
                          <a:solidFill>
                            <a:schemeClr val="bg1"/>
                          </a:solidFill>
                        </a:rPr>
                        <a:t>Project Research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2">
                  <a:txBody>
                    <a:bodyPr/>
                    <a:lstStyle/>
                    <a:p>
                      <a:pPr algn="ctr"/>
                      <a:r>
                        <a:rPr lang="en-US" sz="1200" b="1" dirty="0" smtClean="0">
                          <a:solidFill>
                            <a:schemeClr val="bg1"/>
                          </a:solidFill>
                        </a:rPr>
                        <a:t>Notebook</a:t>
                      </a:r>
                      <a:r>
                        <a:rPr lang="en-US" sz="1200" b="1" baseline="0" dirty="0" smtClean="0">
                          <a:solidFill>
                            <a:schemeClr val="bg1"/>
                          </a:solidFill>
                        </a:rPr>
                        <a:t> Push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r>
            </a:tbl>
          </a:graphicData>
        </a:graphic>
      </p:graphicFrame>
      <p:sp>
        <p:nvSpPr>
          <p:cNvPr id="2" name="TextBox 1"/>
          <p:cNvSpPr txBox="1"/>
          <p:nvPr/>
        </p:nvSpPr>
        <p:spPr>
          <a:xfrm>
            <a:off x="96222" y="86432"/>
            <a:ext cx="12009187" cy="523220"/>
          </a:xfrm>
          <a:prstGeom prst="rect">
            <a:avLst/>
          </a:prstGeom>
          <a:noFill/>
        </p:spPr>
        <p:txBody>
          <a:bodyPr wrap="square" rtlCol="0" anchor="ctr">
            <a:spAutoFit/>
          </a:bodyPr>
          <a:lstStyle/>
          <a:p>
            <a:pPr algn="ctr"/>
            <a:r>
              <a:rPr lang="en-US" sz="2800" b="1" dirty="0" smtClean="0">
                <a:solidFill>
                  <a:srgbClr val="27515E"/>
                </a:solidFill>
              </a:rPr>
              <a:t>S P R I N T   S C H E D U L E   O V E R V I E W </a:t>
            </a:r>
            <a:endParaRPr lang="en-US" sz="2800" b="1" dirty="0">
              <a:solidFill>
                <a:srgbClr val="27515E"/>
              </a:solidFill>
            </a:endParaRPr>
          </a:p>
        </p:txBody>
      </p:sp>
      <p:sp>
        <p:nvSpPr>
          <p:cNvPr id="5" name="Rectangle 4"/>
          <p:cNvSpPr/>
          <p:nvPr/>
        </p:nvSpPr>
        <p:spPr>
          <a:xfrm>
            <a:off x="2265405" y="5299364"/>
            <a:ext cx="9840004" cy="147400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27515E"/>
                </a:solidFill>
              </a:rPr>
              <a:t>Pair Walkthrough</a:t>
            </a:r>
          </a:p>
          <a:p>
            <a:pPr algn="ctr"/>
            <a:r>
              <a:rPr lang="en-US" dirty="0">
                <a:solidFill>
                  <a:srgbClr val="27515E"/>
                </a:solidFill>
              </a:rPr>
              <a:t>The pair walk-through is one of the final stages of each project. When the core analytical or technical work is done, you will pair up with a partner and walk them through your entire process to start the process of efficiently communicating it. </a:t>
            </a:r>
          </a:p>
        </p:txBody>
      </p:sp>
      <p:pic>
        <p:nvPicPr>
          <p:cNvPr id="3" name="Picture 2"/>
          <p:cNvPicPr>
            <a:picLocks noChangeAspect="1"/>
          </p:cNvPicPr>
          <p:nvPr/>
        </p:nvPicPr>
        <p:blipFill rotWithShape="1">
          <a:blip r:embed="rId3"/>
          <a:srcRect l="27788" t="16929" r="16514" b="16395"/>
          <a:stretch/>
        </p:blipFill>
        <p:spPr>
          <a:xfrm>
            <a:off x="96222" y="5359995"/>
            <a:ext cx="2169183" cy="1413372"/>
          </a:xfrm>
          <a:prstGeom prst="rect">
            <a:avLst/>
          </a:prstGeom>
        </p:spPr>
      </p:pic>
    </p:spTree>
    <p:extLst>
      <p:ext uri="{BB962C8B-B14F-4D97-AF65-F5344CB8AC3E}">
        <p14:creationId xmlns:p14="http://schemas.microsoft.com/office/powerpoint/2010/main" val="12492437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71624571"/>
              </p:ext>
            </p:extLst>
          </p:nvPr>
        </p:nvGraphicFramePr>
        <p:xfrm>
          <a:off x="96223" y="605444"/>
          <a:ext cx="12009185" cy="4693920"/>
        </p:xfrm>
        <a:graphic>
          <a:graphicData uri="http://schemas.openxmlformats.org/drawingml/2006/table">
            <a:tbl>
              <a:tblPr firstRow="1" bandRow="1">
                <a:tableStyleId>{2D5ABB26-0587-4C30-8999-92F81FD0307C}</a:tableStyleId>
              </a:tblPr>
              <a:tblGrid>
                <a:gridCol w="1302365"/>
                <a:gridCol w="1784470"/>
                <a:gridCol w="1784470"/>
                <a:gridCol w="1784470"/>
                <a:gridCol w="1784470"/>
                <a:gridCol w="1784470"/>
                <a:gridCol w="1784470"/>
              </a:tblGrid>
              <a:tr h="254000">
                <a:tc rowSpan="2">
                  <a:txBody>
                    <a:bodyPr/>
                    <a:lstStyle/>
                    <a:p>
                      <a:pPr algn="ct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gridSpan="3">
                  <a:txBody>
                    <a:bodyPr/>
                    <a:lstStyle/>
                    <a:p>
                      <a:pPr algn="ctr"/>
                      <a:r>
                        <a:rPr lang="en-US" sz="1100" b="1" dirty="0" smtClean="0">
                          <a:solidFill>
                            <a:schemeClr val="bg1"/>
                          </a:solidFill>
                        </a:rPr>
                        <a:t>WEEK 1</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c gridSpan="3">
                  <a:txBody>
                    <a:bodyPr/>
                    <a:lstStyle/>
                    <a:p>
                      <a:pPr algn="ctr"/>
                      <a:r>
                        <a:rPr lang="en-US" sz="1100" b="1" dirty="0" smtClean="0">
                          <a:solidFill>
                            <a:schemeClr val="bg1"/>
                          </a:solidFill>
                        </a:rPr>
                        <a:t>WEEK 2</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r>
              <a:tr h="143541">
                <a:tc vMerge="1">
                  <a:txBody>
                    <a:bodyPr/>
                    <a:lstStyle/>
                    <a:p>
                      <a:endParaRPr lang="en-US"/>
                    </a:p>
                  </a:txBody>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r>
              <a:tr h="254000">
                <a:tc>
                  <a:txBody>
                    <a:bodyPr/>
                    <a:lstStyle/>
                    <a:p>
                      <a:pPr algn="ctr"/>
                      <a:r>
                        <a:rPr lang="en-US" sz="1100" b="1" dirty="0" smtClean="0">
                          <a:solidFill>
                            <a:schemeClr val="bg1"/>
                          </a:solidFill>
                        </a:rPr>
                        <a:t>6:00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a:t>
                      </a:r>
                      <a:r>
                        <a:rPr lang="en-US" sz="1200" b="1" baseline="0" dirty="0" smtClean="0">
                          <a:solidFill>
                            <a:schemeClr val="bg1"/>
                          </a:solidFill>
                        </a:rPr>
                        <a:t> Line-up Presentation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WIP 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4">
                  <a:txBody>
                    <a:bodyPr/>
                    <a:lstStyle/>
                    <a:p>
                      <a:pPr algn="ctr"/>
                      <a:r>
                        <a:rPr lang="en-US" sz="1200" b="1" dirty="0" smtClean="0">
                          <a:solidFill>
                            <a:schemeClr val="bg1"/>
                          </a:solidFill>
                        </a:rPr>
                        <a:t>Pair</a:t>
                      </a:r>
                      <a:r>
                        <a:rPr lang="en-US" sz="1200" b="1" baseline="0" dirty="0" smtClean="0">
                          <a:solidFill>
                            <a:schemeClr val="bg1"/>
                          </a:solidFill>
                        </a:rPr>
                        <a:t> Walkthrough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8">
                  <a:txBody>
                    <a:bodyPr/>
                    <a:lstStyle/>
                    <a:p>
                      <a:pPr algn="ctr"/>
                      <a:r>
                        <a:rPr lang="en-US" sz="1200" b="1" dirty="0" smtClean="0">
                          <a:solidFill>
                            <a:schemeClr val="bg1"/>
                          </a:solidFill>
                        </a:rPr>
                        <a:t>Sprint Review</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6:15</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rowSpan="3">
                  <a:txBody>
                    <a:bodyPr/>
                    <a:lstStyle/>
                    <a:p>
                      <a:pPr algn="ctr"/>
                      <a:r>
                        <a:rPr lang="en-US" sz="1200" b="1" dirty="0" smtClean="0">
                          <a:solidFill>
                            <a:schemeClr val="bg1"/>
                          </a:solidFill>
                        </a:rPr>
                        <a:t>Project Pitches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7">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r>
              <a:tr h="254000">
                <a:tc>
                  <a:txBody>
                    <a:bodyPr/>
                    <a:lstStyle/>
                    <a:p>
                      <a:pPr algn="ctr"/>
                      <a:r>
                        <a:rPr lang="en-US" sz="1100" b="1" dirty="0" smtClean="0">
                          <a:solidFill>
                            <a:schemeClr val="bg1"/>
                          </a:solidFill>
                        </a:rPr>
                        <a:t>6:30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FBE9"/>
                    </a:solidFill>
                  </a:tcPr>
                </a:tc>
                <a:tc rowSpan="6">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r>
              <a:tr h="254000">
                <a:tc>
                  <a:txBody>
                    <a:bodyPr/>
                    <a:lstStyle/>
                    <a:p>
                      <a:pPr algn="ctr"/>
                      <a:r>
                        <a:rPr lang="en-US" sz="1100" b="1" dirty="0" smtClean="0">
                          <a:solidFill>
                            <a:schemeClr val="bg1"/>
                          </a:solidFill>
                        </a:rPr>
                        <a:t>6:45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endParaRPr lang="en-US"/>
                    </a:p>
                  </a:txBody>
                  <a:tcPr/>
                </a:tc>
              </a:tr>
              <a:tr h="254000">
                <a:tc>
                  <a:txBody>
                    <a:bodyPr/>
                    <a:lstStyle/>
                    <a:p>
                      <a:pPr algn="ctr"/>
                      <a:r>
                        <a:rPr lang="en-US" sz="1100" b="1" dirty="0" smtClean="0">
                          <a:solidFill>
                            <a:schemeClr val="bg1"/>
                          </a:solidFill>
                        </a:rPr>
                        <a:t>7:00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 Line-up Q&amp;A</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Project Selection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rowSpan="4">
                  <a:txBody>
                    <a:bodyPr/>
                    <a:lstStyle/>
                    <a:p>
                      <a:pPr algn="ctr"/>
                      <a:r>
                        <a:rPr lang="en-US" sz="1800" b="1" dirty="0" smtClean="0">
                          <a:solidFill>
                            <a:schemeClr val="bg1"/>
                          </a:solidFill>
                        </a:rPr>
                        <a:t>Packaging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vMerge="1">
                  <a:txBody>
                    <a:bodyPr/>
                    <a:lstStyle/>
                    <a:p>
                      <a:endParaRPr lang="en-US" dirty="0"/>
                    </a:p>
                  </a:txBody>
                  <a:tcPr/>
                </a:tc>
              </a:tr>
              <a:tr h="254000">
                <a:tc>
                  <a:txBody>
                    <a:bodyPr/>
                    <a:lstStyle/>
                    <a:p>
                      <a:pPr algn="ctr"/>
                      <a:r>
                        <a:rPr lang="en-US" sz="1100" b="1" dirty="0" smtClean="0">
                          <a:solidFill>
                            <a:schemeClr val="bg1"/>
                          </a:solidFill>
                        </a:rPr>
                        <a:t>7:15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r>
              <a:tr h="254000">
                <a:tc>
                  <a:txBody>
                    <a:bodyPr/>
                    <a:lstStyle/>
                    <a:p>
                      <a:pPr algn="ctr"/>
                      <a:r>
                        <a:rPr lang="en-US" sz="1100" b="1" dirty="0" smtClean="0">
                          <a:solidFill>
                            <a:schemeClr val="bg1"/>
                          </a:solidFill>
                        </a:rPr>
                        <a:t>7:30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7:45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r>
              <a:tr h="254000">
                <a:tc>
                  <a:txBody>
                    <a:bodyPr/>
                    <a:lstStyle/>
                    <a:p>
                      <a:pPr algn="ctr"/>
                      <a:r>
                        <a:rPr lang="en-US" sz="1100" b="1" dirty="0" smtClean="0">
                          <a:solidFill>
                            <a:schemeClr val="bg1"/>
                          </a:solidFill>
                        </a:rPr>
                        <a:t>8:00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a:txBody>
                    <a:bodyPr/>
                    <a:lstStyle/>
                    <a:p>
                      <a:pPr algn="ctr"/>
                      <a:r>
                        <a:rPr lang="en-US" sz="1200" b="1" dirty="0" smtClean="0">
                          <a:solidFill>
                            <a:srgbClr val="27515E"/>
                          </a:solidFill>
                        </a:rPr>
                        <a:t>Break</a:t>
                      </a:r>
                      <a:endParaRPr lang="en-US" sz="1200" b="1" dirty="0">
                        <a:solidFill>
                          <a:srgbClr val="27515E"/>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254000">
                <a:tc>
                  <a:txBody>
                    <a:bodyPr/>
                    <a:lstStyle/>
                    <a:p>
                      <a:pPr algn="ctr"/>
                      <a:r>
                        <a:rPr lang="en-US" sz="1100" b="1" dirty="0" smtClean="0">
                          <a:solidFill>
                            <a:schemeClr val="bg1"/>
                          </a:solidFill>
                        </a:rPr>
                        <a:t>8:15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5">
                  <a:txBody>
                    <a:bodyPr/>
                    <a:lstStyle/>
                    <a:p>
                      <a:pPr algn="ctr"/>
                      <a:r>
                        <a:rPr lang="en-US" sz="1200" b="1" dirty="0" smtClean="0">
                          <a:solidFill>
                            <a:schemeClr val="bg1"/>
                          </a:solidFill>
                        </a:rPr>
                        <a:t>Concept Mapping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Write-up Proposal</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Presentation Prep</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Concept Map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8:30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8:45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rowSpan="4">
                  <a:txBody>
                    <a:bodyPr/>
                    <a:lstStyle/>
                    <a:p>
                      <a:pPr algn="ctr"/>
                      <a:r>
                        <a:rPr lang="en-US" sz="1200" b="1" dirty="0" smtClean="0">
                          <a:solidFill>
                            <a:schemeClr val="bg1"/>
                          </a:solidFill>
                        </a:rPr>
                        <a:t>Values of Project to Portfolio</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rowSpan="3">
                  <a:txBody>
                    <a:bodyPr/>
                    <a:lstStyle/>
                    <a:p>
                      <a:pPr algn="ctr"/>
                      <a:r>
                        <a:rPr lang="en-US" sz="1200" b="1" dirty="0" smtClean="0">
                          <a:solidFill>
                            <a:schemeClr val="bg1"/>
                          </a:solidFill>
                        </a:rPr>
                        <a:t>Retrospective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9:30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2">
                  <a:txBody>
                    <a:bodyPr/>
                    <a:lstStyle/>
                    <a:p>
                      <a:pPr algn="ctr"/>
                      <a:r>
                        <a:rPr lang="en-US" sz="1200" b="1" dirty="0" smtClean="0">
                          <a:solidFill>
                            <a:schemeClr val="bg1"/>
                          </a:solidFill>
                        </a:rPr>
                        <a:t>Project Research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2">
                  <a:txBody>
                    <a:bodyPr/>
                    <a:lstStyle/>
                    <a:p>
                      <a:pPr algn="ctr"/>
                      <a:r>
                        <a:rPr lang="en-US" sz="1200" b="1" dirty="0" smtClean="0">
                          <a:solidFill>
                            <a:schemeClr val="bg1"/>
                          </a:solidFill>
                        </a:rPr>
                        <a:t>Notebook</a:t>
                      </a:r>
                      <a:r>
                        <a:rPr lang="en-US" sz="1200" b="1" baseline="0" dirty="0" smtClean="0">
                          <a:solidFill>
                            <a:schemeClr val="bg1"/>
                          </a:solidFill>
                        </a:rPr>
                        <a:t> Push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r>
            </a:tbl>
          </a:graphicData>
        </a:graphic>
      </p:graphicFrame>
      <p:sp>
        <p:nvSpPr>
          <p:cNvPr id="2" name="TextBox 1"/>
          <p:cNvSpPr txBox="1"/>
          <p:nvPr/>
        </p:nvSpPr>
        <p:spPr>
          <a:xfrm>
            <a:off x="96222" y="86432"/>
            <a:ext cx="12009187" cy="523220"/>
          </a:xfrm>
          <a:prstGeom prst="rect">
            <a:avLst/>
          </a:prstGeom>
          <a:noFill/>
        </p:spPr>
        <p:txBody>
          <a:bodyPr wrap="square" rtlCol="0" anchor="ctr">
            <a:spAutoFit/>
          </a:bodyPr>
          <a:lstStyle/>
          <a:p>
            <a:pPr algn="ctr"/>
            <a:r>
              <a:rPr lang="en-US" sz="2800" b="1" dirty="0" smtClean="0">
                <a:solidFill>
                  <a:srgbClr val="27515E"/>
                </a:solidFill>
              </a:rPr>
              <a:t>S P R I N T   S C H E D U L E   O V E R V I E W </a:t>
            </a:r>
            <a:endParaRPr lang="en-US" sz="2800" b="1" dirty="0">
              <a:solidFill>
                <a:srgbClr val="27515E"/>
              </a:solidFill>
            </a:endParaRPr>
          </a:p>
        </p:txBody>
      </p:sp>
      <p:sp>
        <p:nvSpPr>
          <p:cNvPr id="5" name="Rectangle 4"/>
          <p:cNvSpPr/>
          <p:nvPr/>
        </p:nvSpPr>
        <p:spPr>
          <a:xfrm>
            <a:off x="180854" y="5313343"/>
            <a:ext cx="10450551" cy="147400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27515E"/>
                </a:solidFill>
              </a:rPr>
              <a:t>Packaging</a:t>
            </a:r>
          </a:p>
          <a:p>
            <a:pPr algn="ctr"/>
            <a:r>
              <a:rPr lang="en-US" dirty="0">
                <a:solidFill>
                  <a:srgbClr val="27515E"/>
                </a:solidFill>
              </a:rPr>
              <a:t>You can then take the feedback into the packaging stage in which you prepare the final report, visualization, or presentation version of your </a:t>
            </a:r>
            <a:r>
              <a:rPr lang="en-US" dirty="0" smtClean="0">
                <a:solidFill>
                  <a:srgbClr val="27515E"/>
                </a:solidFill>
              </a:rPr>
              <a:t>work.</a:t>
            </a:r>
            <a:endParaRPr lang="en-US" dirty="0">
              <a:solidFill>
                <a:srgbClr val="27515E"/>
              </a:solidFill>
            </a:endParaRPr>
          </a:p>
        </p:txBody>
      </p:sp>
      <p:pic>
        <p:nvPicPr>
          <p:cNvPr id="6" name="Picture 5"/>
          <p:cNvPicPr>
            <a:picLocks noChangeAspect="1"/>
          </p:cNvPicPr>
          <p:nvPr/>
        </p:nvPicPr>
        <p:blipFill>
          <a:blip r:embed="rId3"/>
          <a:stretch>
            <a:fillRect/>
          </a:stretch>
        </p:blipFill>
        <p:spPr>
          <a:xfrm>
            <a:off x="10631405" y="5299364"/>
            <a:ext cx="1474003" cy="1474003"/>
          </a:xfrm>
          <a:prstGeom prst="rect">
            <a:avLst/>
          </a:prstGeom>
        </p:spPr>
      </p:pic>
    </p:spTree>
    <p:extLst>
      <p:ext uri="{BB962C8B-B14F-4D97-AF65-F5344CB8AC3E}">
        <p14:creationId xmlns:p14="http://schemas.microsoft.com/office/powerpoint/2010/main" val="4884592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4142869"/>
              </p:ext>
            </p:extLst>
          </p:nvPr>
        </p:nvGraphicFramePr>
        <p:xfrm>
          <a:off x="96223" y="605444"/>
          <a:ext cx="12009185" cy="4693920"/>
        </p:xfrm>
        <a:graphic>
          <a:graphicData uri="http://schemas.openxmlformats.org/drawingml/2006/table">
            <a:tbl>
              <a:tblPr firstRow="1" bandRow="1">
                <a:tableStyleId>{2D5ABB26-0587-4C30-8999-92F81FD0307C}</a:tableStyleId>
              </a:tblPr>
              <a:tblGrid>
                <a:gridCol w="1302365"/>
                <a:gridCol w="1784470"/>
                <a:gridCol w="1784470"/>
                <a:gridCol w="1784470"/>
                <a:gridCol w="1784470"/>
                <a:gridCol w="1784470"/>
                <a:gridCol w="1784470"/>
              </a:tblGrid>
              <a:tr h="254000">
                <a:tc rowSpan="2">
                  <a:txBody>
                    <a:bodyPr/>
                    <a:lstStyle/>
                    <a:p>
                      <a:pPr algn="ct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gridSpan="3">
                  <a:txBody>
                    <a:bodyPr/>
                    <a:lstStyle/>
                    <a:p>
                      <a:pPr algn="ctr"/>
                      <a:r>
                        <a:rPr lang="en-US" sz="1100" b="1" dirty="0" smtClean="0">
                          <a:solidFill>
                            <a:schemeClr val="bg1"/>
                          </a:solidFill>
                        </a:rPr>
                        <a:t>WEEK 1</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c gridSpan="3">
                  <a:txBody>
                    <a:bodyPr/>
                    <a:lstStyle/>
                    <a:p>
                      <a:pPr algn="ctr"/>
                      <a:r>
                        <a:rPr lang="en-US" sz="1100" b="1" dirty="0" smtClean="0">
                          <a:solidFill>
                            <a:schemeClr val="bg1"/>
                          </a:solidFill>
                        </a:rPr>
                        <a:t>WEEK 2</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r>
              <a:tr h="143541">
                <a:tc vMerge="1">
                  <a:txBody>
                    <a:bodyPr/>
                    <a:lstStyle/>
                    <a:p>
                      <a:endParaRPr lang="en-US"/>
                    </a:p>
                  </a:txBody>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r>
              <a:tr h="254000">
                <a:tc>
                  <a:txBody>
                    <a:bodyPr/>
                    <a:lstStyle/>
                    <a:p>
                      <a:pPr algn="ctr"/>
                      <a:r>
                        <a:rPr lang="en-US" sz="1100" b="1" dirty="0" smtClean="0">
                          <a:solidFill>
                            <a:schemeClr val="bg1"/>
                          </a:solidFill>
                        </a:rPr>
                        <a:t>6:00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a:t>
                      </a:r>
                      <a:r>
                        <a:rPr lang="en-US" sz="1200" b="1" baseline="0" dirty="0" smtClean="0">
                          <a:solidFill>
                            <a:schemeClr val="bg1"/>
                          </a:solidFill>
                        </a:rPr>
                        <a:t> Line-up Presentation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WIP 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4">
                  <a:txBody>
                    <a:bodyPr/>
                    <a:lstStyle/>
                    <a:p>
                      <a:pPr algn="ctr"/>
                      <a:r>
                        <a:rPr lang="en-US" sz="1200" b="1" dirty="0" smtClean="0">
                          <a:solidFill>
                            <a:schemeClr val="bg1"/>
                          </a:solidFill>
                        </a:rPr>
                        <a:t>Pair</a:t>
                      </a:r>
                      <a:r>
                        <a:rPr lang="en-US" sz="1200" b="1" baseline="0" dirty="0" smtClean="0">
                          <a:solidFill>
                            <a:schemeClr val="bg1"/>
                          </a:solidFill>
                        </a:rPr>
                        <a:t> Walkthrough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8">
                  <a:txBody>
                    <a:bodyPr/>
                    <a:lstStyle/>
                    <a:p>
                      <a:pPr algn="ctr"/>
                      <a:r>
                        <a:rPr lang="en-US" sz="1200" b="1" dirty="0" smtClean="0">
                          <a:solidFill>
                            <a:schemeClr val="bg1"/>
                          </a:solidFill>
                        </a:rPr>
                        <a:t>Sprint Review</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6:15</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rowSpan="3">
                  <a:txBody>
                    <a:bodyPr/>
                    <a:lstStyle/>
                    <a:p>
                      <a:pPr algn="ctr"/>
                      <a:r>
                        <a:rPr lang="en-US" sz="1200" b="1" dirty="0" smtClean="0">
                          <a:solidFill>
                            <a:schemeClr val="bg1"/>
                          </a:solidFill>
                        </a:rPr>
                        <a:t>Project Pitches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7">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r>
              <a:tr h="254000">
                <a:tc>
                  <a:txBody>
                    <a:bodyPr/>
                    <a:lstStyle/>
                    <a:p>
                      <a:pPr algn="ctr"/>
                      <a:r>
                        <a:rPr lang="en-US" sz="1100" b="1" dirty="0" smtClean="0">
                          <a:solidFill>
                            <a:schemeClr val="bg1"/>
                          </a:solidFill>
                        </a:rPr>
                        <a:t>6:30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FBE9"/>
                    </a:solidFill>
                  </a:tcPr>
                </a:tc>
                <a:tc rowSpan="6">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r>
              <a:tr h="254000">
                <a:tc>
                  <a:txBody>
                    <a:bodyPr/>
                    <a:lstStyle/>
                    <a:p>
                      <a:pPr algn="ctr"/>
                      <a:r>
                        <a:rPr lang="en-US" sz="1100" b="1" dirty="0" smtClean="0">
                          <a:solidFill>
                            <a:schemeClr val="bg1"/>
                          </a:solidFill>
                        </a:rPr>
                        <a:t>6:45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endParaRPr lang="en-US"/>
                    </a:p>
                  </a:txBody>
                  <a:tcPr/>
                </a:tc>
              </a:tr>
              <a:tr h="254000">
                <a:tc>
                  <a:txBody>
                    <a:bodyPr/>
                    <a:lstStyle/>
                    <a:p>
                      <a:pPr algn="ctr"/>
                      <a:r>
                        <a:rPr lang="en-US" sz="1100" b="1" dirty="0" smtClean="0">
                          <a:solidFill>
                            <a:schemeClr val="bg1"/>
                          </a:solidFill>
                        </a:rPr>
                        <a:t>7:00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 Line-up Q&amp;A</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Project Selection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rowSpan="4">
                  <a:txBody>
                    <a:bodyPr/>
                    <a:lstStyle/>
                    <a:p>
                      <a:pPr algn="ctr"/>
                      <a:r>
                        <a:rPr lang="en-US" sz="1200" b="1" dirty="0" smtClean="0">
                          <a:solidFill>
                            <a:schemeClr val="bg1"/>
                          </a:solidFill>
                        </a:rPr>
                        <a:t>Packaging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r>
              <a:tr h="254000">
                <a:tc>
                  <a:txBody>
                    <a:bodyPr/>
                    <a:lstStyle/>
                    <a:p>
                      <a:pPr algn="ctr"/>
                      <a:r>
                        <a:rPr lang="en-US" sz="1100" b="1" dirty="0" smtClean="0">
                          <a:solidFill>
                            <a:schemeClr val="bg1"/>
                          </a:solidFill>
                        </a:rPr>
                        <a:t>7:15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r>
              <a:tr h="254000">
                <a:tc>
                  <a:txBody>
                    <a:bodyPr/>
                    <a:lstStyle/>
                    <a:p>
                      <a:pPr algn="ctr"/>
                      <a:r>
                        <a:rPr lang="en-US" sz="1100" b="1" dirty="0" smtClean="0">
                          <a:solidFill>
                            <a:schemeClr val="bg1"/>
                          </a:solidFill>
                        </a:rPr>
                        <a:t>7:30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7:45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r>
              <a:tr h="254000">
                <a:tc>
                  <a:txBody>
                    <a:bodyPr/>
                    <a:lstStyle/>
                    <a:p>
                      <a:pPr algn="ctr"/>
                      <a:r>
                        <a:rPr lang="en-US" sz="1100" b="1" dirty="0" smtClean="0">
                          <a:solidFill>
                            <a:schemeClr val="bg1"/>
                          </a:solidFill>
                        </a:rPr>
                        <a:t>8:00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a:txBody>
                    <a:bodyPr/>
                    <a:lstStyle/>
                    <a:p>
                      <a:pPr algn="ctr"/>
                      <a:r>
                        <a:rPr lang="en-US" sz="1200" b="1" dirty="0" smtClean="0">
                          <a:solidFill>
                            <a:srgbClr val="27515E"/>
                          </a:solidFill>
                        </a:rPr>
                        <a:t>Break</a:t>
                      </a:r>
                      <a:endParaRPr lang="en-US" sz="1200" b="1" dirty="0">
                        <a:solidFill>
                          <a:srgbClr val="27515E"/>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254000">
                <a:tc>
                  <a:txBody>
                    <a:bodyPr/>
                    <a:lstStyle/>
                    <a:p>
                      <a:pPr algn="ctr"/>
                      <a:r>
                        <a:rPr lang="en-US" sz="1100" b="1" dirty="0" smtClean="0">
                          <a:solidFill>
                            <a:schemeClr val="bg1"/>
                          </a:solidFill>
                        </a:rPr>
                        <a:t>8:15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5">
                  <a:txBody>
                    <a:bodyPr/>
                    <a:lstStyle/>
                    <a:p>
                      <a:pPr algn="ctr"/>
                      <a:r>
                        <a:rPr lang="en-US" sz="1200" b="1" dirty="0" smtClean="0">
                          <a:solidFill>
                            <a:schemeClr val="bg1"/>
                          </a:solidFill>
                        </a:rPr>
                        <a:t>Concept Mapping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Write-up Proposal</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rPr>
                        <a:t>Presentation Prep</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c rowSpan="4">
                  <a:txBody>
                    <a:bodyPr/>
                    <a:lstStyle/>
                    <a:p>
                      <a:pPr algn="ctr"/>
                      <a:r>
                        <a:rPr lang="en-US" sz="1200" b="1" dirty="0" smtClean="0">
                          <a:solidFill>
                            <a:schemeClr val="bg1"/>
                          </a:solidFill>
                        </a:rPr>
                        <a:t>Concept Map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8:30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8:45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rowSpan="4">
                  <a:txBody>
                    <a:bodyPr/>
                    <a:lstStyle/>
                    <a:p>
                      <a:pPr algn="ctr"/>
                      <a:r>
                        <a:rPr lang="en-US" sz="1200" b="1" dirty="0" smtClean="0">
                          <a:solidFill>
                            <a:schemeClr val="bg1"/>
                          </a:solidFill>
                        </a:rPr>
                        <a:t>Values of Project to Portfolio</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rowSpan="3">
                  <a:txBody>
                    <a:bodyPr/>
                    <a:lstStyle/>
                    <a:p>
                      <a:pPr algn="ctr"/>
                      <a:r>
                        <a:rPr lang="en-US" sz="1200" b="1" dirty="0" smtClean="0">
                          <a:solidFill>
                            <a:schemeClr val="bg1"/>
                          </a:solidFill>
                        </a:rPr>
                        <a:t>Retrospective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9:30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2">
                  <a:txBody>
                    <a:bodyPr/>
                    <a:lstStyle/>
                    <a:p>
                      <a:pPr algn="ctr"/>
                      <a:r>
                        <a:rPr lang="en-US" sz="1200" b="1" dirty="0" smtClean="0">
                          <a:solidFill>
                            <a:schemeClr val="bg1"/>
                          </a:solidFill>
                        </a:rPr>
                        <a:t>Project Research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2">
                  <a:txBody>
                    <a:bodyPr/>
                    <a:lstStyle/>
                    <a:p>
                      <a:pPr algn="ctr"/>
                      <a:r>
                        <a:rPr lang="en-US" sz="1200" b="1" dirty="0" smtClean="0">
                          <a:solidFill>
                            <a:schemeClr val="bg1"/>
                          </a:solidFill>
                        </a:rPr>
                        <a:t>Notebook</a:t>
                      </a:r>
                      <a:r>
                        <a:rPr lang="en-US" sz="1200" b="1" baseline="0" dirty="0" smtClean="0">
                          <a:solidFill>
                            <a:schemeClr val="bg1"/>
                          </a:solidFill>
                        </a:rPr>
                        <a:t> Push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r>
            </a:tbl>
          </a:graphicData>
        </a:graphic>
      </p:graphicFrame>
      <p:sp>
        <p:nvSpPr>
          <p:cNvPr id="2" name="TextBox 1"/>
          <p:cNvSpPr txBox="1"/>
          <p:nvPr/>
        </p:nvSpPr>
        <p:spPr>
          <a:xfrm>
            <a:off x="96222" y="86432"/>
            <a:ext cx="12009187" cy="523220"/>
          </a:xfrm>
          <a:prstGeom prst="rect">
            <a:avLst/>
          </a:prstGeom>
          <a:noFill/>
        </p:spPr>
        <p:txBody>
          <a:bodyPr wrap="square" rtlCol="0" anchor="ctr">
            <a:spAutoFit/>
          </a:bodyPr>
          <a:lstStyle/>
          <a:p>
            <a:pPr algn="ctr"/>
            <a:r>
              <a:rPr lang="en-US" sz="2800" b="1" dirty="0" smtClean="0">
                <a:solidFill>
                  <a:srgbClr val="27515E"/>
                </a:solidFill>
              </a:rPr>
              <a:t>S P R I N T   S C H E D U L E   O V E R V I E W </a:t>
            </a:r>
            <a:endParaRPr lang="en-US" sz="2800" b="1" dirty="0">
              <a:solidFill>
                <a:srgbClr val="27515E"/>
              </a:solidFill>
            </a:endParaRPr>
          </a:p>
        </p:txBody>
      </p:sp>
      <p:sp>
        <p:nvSpPr>
          <p:cNvPr id="5" name="Rectangle 4"/>
          <p:cNvSpPr/>
          <p:nvPr/>
        </p:nvSpPr>
        <p:spPr>
          <a:xfrm>
            <a:off x="2507314" y="5299364"/>
            <a:ext cx="9598094" cy="147400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27515E"/>
                </a:solidFill>
              </a:rPr>
              <a:t>Presentation Prep</a:t>
            </a:r>
          </a:p>
          <a:p>
            <a:pPr algn="ctr"/>
            <a:r>
              <a:rPr lang="en-US" dirty="0" smtClean="0">
                <a:solidFill>
                  <a:srgbClr val="27515E"/>
                </a:solidFill>
              </a:rPr>
              <a:t>Each Sprint will conclude with a 20 slide, 5 minute lightning talk about your project. This is a key part of communicating what you learned to yourself and your cohort and an essential skill in modern data teams. Take the time to honor the work you did on the project by assembling a clear and useful presentation.</a:t>
            </a:r>
            <a:endParaRPr lang="en-US" dirty="0">
              <a:solidFill>
                <a:srgbClr val="27515E"/>
              </a:solidFill>
            </a:endParaRPr>
          </a:p>
        </p:txBody>
      </p:sp>
      <p:pic>
        <p:nvPicPr>
          <p:cNvPr id="3" name="Picture 2"/>
          <p:cNvPicPr>
            <a:picLocks noChangeAspect="1"/>
          </p:cNvPicPr>
          <p:nvPr/>
        </p:nvPicPr>
        <p:blipFill>
          <a:blip r:embed="rId3"/>
          <a:stretch>
            <a:fillRect/>
          </a:stretch>
        </p:blipFill>
        <p:spPr>
          <a:xfrm>
            <a:off x="96222" y="5327482"/>
            <a:ext cx="2411092" cy="1445886"/>
          </a:xfrm>
          <a:prstGeom prst="rect">
            <a:avLst/>
          </a:prstGeom>
        </p:spPr>
      </p:pic>
    </p:spTree>
    <p:extLst>
      <p:ext uri="{BB962C8B-B14F-4D97-AF65-F5344CB8AC3E}">
        <p14:creationId xmlns:p14="http://schemas.microsoft.com/office/powerpoint/2010/main" val="594681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70453016"/>
              </p:ext>
            </p:extLst>
          </p:nvPr>
        </p:nvGraphicFramePr>
        <p:xfrm>
          <a:off x="96223" y="605444"/>
          <a:ext cx="12009185" cy="4693920"/>
        </p:xfrm>
        <a:graphic>
          <a:graphicData uri="http://schemas.openxmlformats.org/drawingml/2006/table">
            <a:tbl>
              <a:tblPr firstRow="1" bandRow="1">
                <a:tableStyleId>{2D5ABB26-0587-4C30-8999-92F81FD0307C}</a:tableStyleId>
              </a:tblPr>
              <a:tblGrid>
                <a:gridCol w="1302365"/>
                <a:gridCol w="1784470"/>
                <a:gridCol w="1784470"/>
                <a:gridCol w="1784470"/>
                <a:gridCol w="1784470"/>
                <a:gridCol w="1784470"/>
                <a:gridCol w="1784470"/>
              </a:tblGrid>
              <a:tr h="254000">
                <a:tc rowSpan="2">
                  <a:txBody>
                    <a:bodyPr/>
                    <a:lstStyle/>
                    <a:p>
                      <a:pPr algn="ct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gridSpan="3">
                  <a:txBody>
                    <a:bodyPr/>
                    <a:lstStyle/>
                    <a:p>
                      <a:pPr algn="ctr"/>
                      <a:r>
                        <a:rPr lang="en-US" sz="1100" b="1" dirty="0" smtClean="0">
                          <a:solidFill>
                            <a:schemeClr val="bg1"/>
                          </a:solidFill>
                        </a:rPr>
                        <a:t>WEEK 1</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c gridSpan="3">
                  <a:txBody>
                    <a:bodyPr/>
                    <a:lstStyle/>
                    <a:p>
                      <a:pPr algn="ctr"/>
                      <a:r>
                        <a:rPr lang="en-US" sz="1100" b="1" dirty="0" smtClean="0">
                          <a:solidFill>
                            <a:schemeClr val="bg1"/>
                          </a:solidFill>
                        </a:rPr>
                        <a:t>WEEK 2</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r>
              <a:tr h="143541">
                <a:tc vMerge="1">
                  <a:txBody>
                    <a:bodyPr/>
                    <a:lstStyle/>
                    <a:p>
                      <a:endParaRPr lang="en-US"/>
                    </a:p>
                  </a:txBody>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r>
              <a:tr h="254000">
                <a:tc>
                  <a:txBody>
                    <a:bodyPr/>
                    <a:lstStyle/>
                    <a:p>
                      <a:pPr algn="ctr"/>
                      <a:r>
                        <a:rPr lang="en-US" sz="1100" b="1" dirty="0" smtClean="0">
                          <a:solidFill>
                            <a:schemeClr val="bg1"/>
                          </a:solidFill>
                        </a:rPr>
                        <a:t>6:00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a:t>
                      </a:r>
                      <a:r>
                        <a:rPr lang="en-US" sz="1200" b="1" baseline="0" dirty="0" smtClean="0">
                          <a:solidFill>
                            <a:schemeClr val="bg1"/>
                          </a:solidFill>
                        </a:rPr>
                        <a:t> Line-up Presentation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WIP 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4">
                  <a:txBody>
                    <a:bodyPr/>
                    <a:lstStyle/>
                    <a:p>
                      <a:pPr algn="ctr"/>
                      <a:r>
                        <a:rPr lang="en-US" sz="1200" b="1" dirty="0" smtClean="0">
                          <a:solidFill>
                            <a:schemeClr val="bg1"/>
                          </a:solidFill>
                        </a:rPr>
                        <a:t>Pair</a:t>
                      </a:r>
                      <a:r>
                        <a:rPr lang="en-US" sz="1200" b="1" baseline="0" dirty="0" smtClean="0">
                          <a:solidFill>
                            <a:schemeClr val="bg1"/>
                          </a:solidFill>
                        </a:rPr>
                        <a:t> Walkthrough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8">
                  <a:txBody>
                    <a:bodyPr/>
                    <a:lstStyle/>
                    <a:p>
                      <a:pPr algn="ctr"/>
                      <a:r>
                        <a:rPr lang="en-US" sz="1800" b="1" dirty="0" smtClean="0">
                          <a:solidFill>
                            <a:schemeClr val="bg1"/>
                          </a:solidFill>
                        </a:rPr>
                        <a:t>Sprint Review</a:t>
                      </a:r>
                      <a:endParaRPr lang="en-US" sz="1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254000">
                <a:tc>
                  <a:txBody>
                    <a:bodyPr/>
                    <a:lstStyle/>
                    <a:p>
                      <a:pPr algn="ctr"/>
                      <a:r>
                        <a:rPr lang="en-US" sz="1100" b="1" dirty="0" smtClean="0">
                          <a:solidFill>
                            <a:schemeClr val="bg1"/>
                          </a:solidFill>
                        </a:rPr>
                        <a:t>6:15</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rowSpan="3">
                  <a:txBody>
                    <a:bodyPr/>
                    <a:lstStyle/>
                    <a:p>
                      <a:pPr algn="ctr"/>
                      <a:r>
                        <a:rPr lang="en-US" sz="1200" b="1" dirty="0" smtClean="0">
                          <a:solidFill>
                            <a:schemeClr val="bg1"/>
                          </a:solidFill>
                        </a:rPr>
                        <a:t>Project Pitches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7">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r>
              <a:tr h="254000">
                <a:tc>
                  <a:txBody>
                    <a:bodyPr/>
                    <a:lstStyle/>
                    <a:p>
                      <a:pPr algn="ctr"/>
                      <a:r>
                        <a:rPr lang="en-US" sz="1100" b="1" dirty="0" smtClean="0">
                          <a:solidFill>
                            <a:schemeClr val="bg1"/>
                          </a:solidFill>
                        </a:rPr>
                        <a:t>6:30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FBE9"/>
                    </a:solidFill>
                  </a:tcPr>
                </a:tc>
                <a:tc rowSpan="6">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r>
              <a:tr h="254000">
                <a:tc>
                  <a:txBody>
                    <a:bodyPr/>
                    <a:lstStyle/>
                    <a:p>
                      <a:pPr algn="ctr"/>
                      <a:r>
                        <a:rPr lang="en-US" sz="1100" b="1" dirty="0" smtClean="0">
                          <a:solidFill>
                            <a:schemeClr val="bg1"/>
                          </a:solidFill>
                        </a:rPr>
                        <a:t>6:45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endParaRPr lang="en-US"/>
                    </a:p>
                  </a:txBody>
                  <a:tcPr/>
                </a:tc>
              </a:tr>
              <a:tr h="254000">
                <a:tc>
                  <a:txBody>
                    <a:bodyPr/>
                    <a:lstStyle/>
                    <a:p>
                      <a:pPr algn="ctr"/>
                      <a:r>
                        <a:rPr lang="en-US" sz="1100" b="1" dirty="0" smtClean="0">
                          <a:solidFill>
                            <a:schemeClr val="bg1"/>
                          </a:solidFill>
                        </a:rPr>
                        <a:t>7:00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 Line-up Q&amp;A</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Project Selection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rowSpan="4">
                  <a:txBody>
                    <a:bodyPr/>
                    <a:lstStyle/>
                    <a:p>
                      <a:pPr algn="ctr"/>
                      <a:r>
                        <a:rPr lang="en-US" sz="1200" b="1" dirty="0" smtClean="0">
                          <a:solidFill>
                            <a:schemeClr val="bg1"/>
                          </a:solidFill>
                        </a:rPr>
                        <a:t>Packaging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r>
              <a:tr h="254000">
                <a:tc>
                  <a:txBody>
                    <a:bodyPr/>
                    <a:lstStyle/>
                    <a:p>
                      <a:pPr algn="ctr"/>
                      <a:r>
                        <a:rPr lang="en-US" sz="1100" b="1" dirty="0" smtClean="0">
                          <a:solidFill>
                            <a:schemeClr val="bg1"/>
                          </a:solidFill>
                        </a:rPr>
                        <a:t>7:15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r>
              <a:tr h="254000">
                <a:tc>
                  <a:txBody>
                    <a:bodyPr/>
                    <a:lstStyle/>
                    <a:p>
                      <a:pPr algn="ctr"/>
                      <a:r>
                        <a:rPr lang="en-US" sz="1100" b="1" dirty="0" smtClean="0">
                          <a:solidFill>
                            <a:schemeClr val="bg1"/>
                          </a:solidFill>
                        </a:rPr>
                        <a:t>7:30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7:45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r>
              <a:tr h="254000">
                <a:tc>
                  <a:txBody>
                    <a:bodyPr/>
                    <a:lstStyle/>
                    <a:p>
                      <a:pPr algn="ctr"/>
                      <a:r>
                        <a:rPr lang="en-US" sz="1100" b="1" dirty="0" smtClean="0">
                          <a:solidFill>
                            <a:schemeClr val="bg1"/>
                          </a:solidFill>
                        </a:rPr>
                        <a:t>8:00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a:txBody>
                    <a:bodyPr/>
                    <a:lstStyle/>
                    <a:p>
                      <a:pPr algn="ctr"/>
                      <a:r>
                        <a:rPr lang="en-US" sz="1200" b="1" dirty="0" smtClean="0">
                          <a:solidFill>
                            <a:srgbClr val="27515E"/>
                          </a:solidFill>
                        </a:rPr>
                        <a:t>Break</a:t>
                      </a:r>
                      <a:endParaRPr lang="en-US" sz="1200" b="1" dirty="0">
                        <a:solidFill>
                          <a:srgbClr val="27515E"/>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254000">
                <a:tc>
                  <a:txBody>
                    <a:bodyPr/>
                    <a:lstStyle/>
                    <a:p>
                      <a:pPr algn="ctr"/>
                      <a:r>
                        <a:rPr lang="en-US" sz="1100" b="1" dirty="0" smtClean="0">
                          <a:solidFill>
                            <a:schemeClr val="bg1"/>
                          </a:solidFill>
                        </a:rPr>
                        <a:t>8:15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5">
                  <a:txBody>
                    <a:bodyPr/>
                    <a:lstStyle/>
                    <a:p>
                      <a:pPr algn="ctr"/>
                      <a:r>
                        <a:rPr lang="en-US" sz="1200" b="1" dirty="0" smtClean="0">
                          <a:solidFill>
                            <a:schemeClr val="bg1"/>
                          </a:solidFill>
                        </a:rPr>
                        <a:t>Concept Mapping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Write-up Proposal</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Presentation Prep</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Concept Map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8:30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8:45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rowSpan="4">
                  <a:txBody>
                    <a:bodyPr/>
                    <a:lstStyle/>
                    <a:p>
                      <a:pPr algn="ctr"/>
                      <a:r>
                        <a:rPr lang="en-US" sz="1200" b="1" dirty="0" smtClean="0">
                          <a:solidFill>
                            <a:schemeClr val="bg1"/>
                          </a:solidFill>
                        </a:rPr>
                        <a:t>Values of Project to Portfolio</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rowSpan="3">
                  <a:txBody>
                    <a:bodyPr/>
                    <a:lstStyle/>
                    <a:p>
                      <a:pPr algn="ctr"/>
                      <a:r>
                        <a:rPr lang="en-US" sz="1200" b="1" dirty="0" smtClean="0">
                          <a:solidFill>
                            <a:schemeClr val="bg1"/>
                          </a:solidFill>
                        </a:rPr>
                        <a:t>Retrospective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9:30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2">
                  <a:txBody>
                    <a:bodyPr/>
                    <a:lstStyle/>
                    <a:p>
                      <a:pPr algn="ctr"/>
                      <a:r>
                        <a:rPr lang="en-US" sz="1200" b="1" dirty="0" smtClean="0">
                          <a:solidFill>
                            <a:schemeClr val="bg1"/>
                          </a:solidFill>
                        </a:rPr>
                        <a:t>Project Research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2">
                  <a:txBody>
                    <a:bodyPr/>
                    <a:lstStyle/>
                    <a:p>
                      <a:pPr algn="ctr"/>
                      <a:r>
                        <a:rPr lang="en-US" sz="1200" b="1" dirty="0" smtClean="0">
                          <a:solidFill>
                            <a:schemeClr val="bg1"/>
                          </a:solidFill>
                        </a:rPr>
                        <a:t>Notebook</a:t>
                      </a:r>
                      <a:r>
                        <a:rPr lang="en-US" sz="1200" b="1" baseline="0" dirty="0" smtClean="0">
                          <a:solidFill>
                            <a:schemeClr val="bg1"/>
                          </a:solidFill>
                        </a:rPr>
                        <a:t> Push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r>
            </a:tbl>
          </a:graphicData>
        </a:graphic>
      </p:graphicFrame>
      <p:sp>
        <p:nvSpPr>
          <p:cNvPr id="2" name="TextBox 1"/>
          <p:cNvSpPr txBox="1"/>
          <p:nvPr/>
        </p:nvSpPr>
        <p:spPr>
          <a:xfrm>
            <a:off x="96222" y="86432"/>
            <a:ext cx="12009187" cy="523220"/>
          </a:xfrm>
          <a:prstGeom prst="rect">
            <a:avLst/>
          </a:prstGeom>
          <a:noFill/>
        </p:spPr>
        <p:txBody>
          <a:bodyPr wrap="square" rtlCol="0" anchor="ctr">
            <a:spAutoFit/>
          </a:bodyPr>
          <a:lstStyle/>
          <a:p>
            <a:pPr algn="ctr"/>
            <a:r>
              <a:rPr lang="en-US" sz="2800" b="1" dirty="0" smtClean="0">
                <a:solidFill>
                  <a:srgbClr val="27515E"/>
                </a:solidFill>
              </a:rPr>
              <a:t>S P R I N T   S C H E D U L E   O V E R V I E W </a:t>
            </a:r>
            <a:endParaRPr lang="en-US" sz="2800" b="1" dirty="0">
              <a:solidFill>
                <a:srgbClr val="27515E"/>
              </a:solidFill>
            </a:endParaRPr>
          </a:p>
        </p:txBody>
      </p:sp>
      <p:sp>
        <p:nvSpPr>
          <p:cNvPr id="5" name="Rectangle 4"/>
          <p:cNvSpPr/>
          <p:nvPr/>
        </p:nvSpPr>
        <p:spPr>
          <a:xfrm>
            <a:off x="1541649" y="5263563"/>
            <a:ext cx="10563755" cy="147400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27515E"/>
                </a:solidFill>
              </a:rPr>
              <a:t>Sprint Review</a:t>
            </a:r>
          </a:p>
          <a:p>
            <a:pPr algn="ctr"/>
            <a:r>
              <a:rPr lang="en-US" sz="1400" dirty="0">
                <a:solidFill>
                  <a:srgbClr val="27515E"/>
                </a:solidFill>
              </a:rPr>
              <a:t>The sprint review will be the final presentation of your projects and has two parts. Part 1 is a lightning presentation – 20 slides, each shown for 20 seconds -- to distill your project down to its most significant contributions to your portfolio, your learning, and the world. The second part will be a Q/A period with the rest of the cohort in which you answer questions about your project documentation (the </a:t>
            </a:r>
            <a:r>
              <a:rPr lang="en-US" sz="1400" dirty="0" err="1">
                <a:solidFill>
                  <a:srgbClr val="27515E"/>
                </a:solidFill>
              </a:rPr>
              <a:t>jupyter</a:t>
            </a:r>
            <a:r>
              <a:rPr lang="en-US" sz="1400" dirty="0">
                <a:solidFill>
                  <a:srgbClr val="27515E"/>
                </a:solidFill>
              </a:rPr>
              <a:t> notebook you will be adding to the class portfolio). The review is your chance to assess what you learned and what next steps you want to take to go further with these ideas.</a:t>
            </a:r>
          </a:p>
        </p:txBody>
      </p:sp>
      <p:pic>
        <p:nvPicPr>
          <p:cNvPr id="6" name="Picture 5"/>
          <p:cNvPicPr>
            <a:picLocks noChangeAspect="1"/>
          </p:cNvPicPr>
          <p:nvPr/>
        </p:nvPicPr>
        <p:blipFill>
          <a:blip r:embed="rId3"/>
          <a:stretch>
            <a:fillRect/>
          </a:stretch>
        </p:blipFill>
        <p:spPr>
          <a:xfrm>
            <a:off x="96220" y="5299364"/>
            <a:ext cx="1445429" cy="1438202"/>
          </a:xfrm>
          <a:prstGeom prst="rect">
            <a:avLst/>
          </a:prstGeom>
        </p:spPr>
      </p:pic>
    </p:spTree>
    <p:extLst>
      <p:ext uri="{BB962C8B-B14F-4D97-AF65-F5344CB8AC3E}">
        <p14:creationId xmlns:p14="http://schemas.microsoft.com/office/powerpoint/2010/main" val="15995261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95739" y="1882952"/>
            <a:ext cx="10760766" cy="270570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27515E"/>
                </a:solidFill>
              </a:rPr>
              <a:t>Data Science Jobs: </a:t>
            </a:r>
            <a:r>
              <a:rPr lang="en-US" sz="2400" b="1" dirty="0" smtClean="0">
                <a:solidFill>
                  <a:srgbClr val="27515E"/>
                </a:solidFill>
                <a:hlinkClick r:id="rId3"/>
              </a:rPr>
              <a:t>Job Listings</a:t>
            </a:r>
            <a:endParaRPr lang="en-US" sz="2400" b="1" dirty="0" smtClean="0">
              <a:solidFill>
                <a:srgbClr val="27515E"/>
              </a:solidFill>
            </a:endParaRPr>
          </a:p>
          <a:p>
            <a:pPr algn="ctr"/>
            <a:r>
              <a:rPr lang="en-US" sz="2400" b="1" dirty="0" smtClean="0">
                <a:solidFill>
                  <a:srgbClr val="27515E"/>
                </a:solidFill>
              </a:rPr>
              <a:t>Data Science Jobs in Hawaii: </a:t>
            </a:r>
            <a:r>
              <a:rPr lang="en-US" sz="2400" b="1" dirty="0" smtClean="0">
                <a:solidFill>
                  <a:srgbClr val="27515E"/>
                </a:solidFill>
                <a:hlinkClick r:id="rId4"/>
              </a:rPr>
              <a:t>Job Listings</a:t>
            </a:r>
            <a:r>
              <a:rPr lang="en-US" sz="2400" b="1" dirty="0" smtClean="0">
                <a:solidFill>
                  <a:srgbClr val="27515E"/>
                </a:solidFill>
              </a:rPr>
              <a:t> </a:t>
            </a:r>
          </a:p>
          <a:p>
            <a:pPr algn="ctr"/>
            <a:r>
              <a:rPr lang="en-US" sz="2400" b="1" dirty="0" smtClean="0">
                <a:solidFill>
                  <a:srgbClr val="27515E"/>
                </a:solidFill>
              </a:rPr>
              <a:t>Skills needed: </a:t>
            </a:r>
            <a:r>
              <a:rPr lang="en-US" sz="2400" b="1" dirty="0" smtClean="0">
                <a:solidFill>
                  <a:srgbClr val="27515E"/>
                </a:solidFill>
                <a:hlinkClick r:id="rId5"/>
              </a:rPr>
              <a:t>O-Net</a:t>
            </a:r>
            <a:endParaRPr lang="en-US" sz="2400" b="1" dirty="0" smtClean="0">
              <a:solidFill>
                <a:srgbClr val="27515E"/>
              </a:solidFill>
            </a:endParaRPr>
          </a:p>
        </p:txBody>
      </p:sp>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95739" y="1039158"/>
            <a:ext cx="10800522" cy="646331"/>
          </a:xfrm>
          <a:prstGeom prst="rect">
            <a:avLst/>
          </a:prstGeom>
          <a:noFill/>
        </p:spPr>
        <p:txBody>
          <a:bodyPr wrap="square" rtlCol="0" anchor="ctr">
            <a:spAutoFit/>
          </a:bodyPr>
          <a:lstStyle/>
          <a:p>
            <a:pPr algn="ctr"/>
            <a:r>
              <a:rPr lang="en-US" sz="3600" b="1" dirty="0">
                <a:solidFill>
                  <a:srgbClr val="27515E"/>
                </a:solidFill>
              </a:rPr>
              <a:t>Working in Data </a:t>
            </a:r>
            <a:r>
              <a:rPr lang="en-US" sz="3600" b="1" dirty="0" smtClean="0">
                <a:solidFill>
                  <a:srgbClr val="27515E"/>
                </a:solidFill>
              </a:rPr>
              <a:t>Science</a:t>
            </a:r>
            <a:endParaRPr lang="en-US" sz="3600" b="1" dirty="0">
              <a:solidFill>
                <a:srgbClr val="27515E"/>
              </a:solidFill>
            </a:endParaRPr>
          </a:p>
        </p:txBody>
      </p:sp>
      <p:sp>
        <p:nvSpPr>
          <p:cNvPr id="12" name="Rectangle 11"/>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6">
            <a:biLevel thresh="25000"/>
          </a:blip>
          <a:stretch>
            <a:fillRect/>
          </a:stretch>
        </p:blipFill>
        <p:spPr>
          <a:xfrm>
            <a:off x="735495" y="5812199"/>
            <a:ext cx="1770725" cy="414277"/>
          </a:xfrm>
          <a:prstGeom prst="rect">
            <a:avLst/>
          </a:prstGeom>
        </p:spPr>
      </p:pic>
    </p:spTree>
    <p:extLst>
      <p:ext uri="{BB962C8B-B14F-4D97-AF65-F5344CB8AC3E}">
        <p14:creationId xmlns:p14="http://schemas.microsoft.com/office/powerpoint/2010/main" val="13999556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86299004"/>
              </p:ext>
            </p:extLst>
          </p:nvPr>
        </p:nvGraphicFramePr>
        <p:xfrm>
          <a:off x="96223" y="605444"/>
          <a:ext cx="12009185" cy="4693920"/>
        </p:xfrm>
        <a:graphic>
          <a:graphicData uri="http://schemas.openxmlformats.org/drawingml/2006/table">
            <a:tbl>
              <a:tblPr firstRow="1" bandRow="1">
                <a:tableStyleId>{2D5ABB26-0587-4C30-8999-92F81FD0307C}</a:tableStyleId>
              </a:tblPr>
              <a:tblGrid>
                <a:gridCol w="1302365"/>
                <a:gridCol w="1784470"/>
                <a:gridCol w="1784470"/>
                <a:gridCol w="1784470"/>
                <a:gridCol w="1784470"/>
                <a:gridCol w="1784470"/>
                <a:gridCol w="1784470"/>
              </a:tblGrid>
              <a:tr h="254000">
                <a:tc rowSpan="2">
                  <a:txBody>
                    <a:bodyPr/>
                    <a:lstStyle/>
                    <a:p>
                      <a:pPr algn="ct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gridSpan="3">
                  <a:txBody>
                    <a:bodyPr/>
                    <a:lstStyle/>
                    <a:p>
                      <a:pPr algn="ctr"/>
                      <a:r>
                        <a:rPr lang="en-US" sz="1100" b="1" dirty="0" smtClean="0">
                          <a:solidFill>
                            <a:schemeClr val="bg1"/>
                          </a:solidFill>
                        </a:rPr>
                        <a:t>WEEK 1</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c gridSpan="3">
                  <a:txBody>
                    <a:bodyPr/>
                    <a:lstStyle/>
                    <a:p>
                      <a:pPr algn="ctr"/>
                      <a:r>
                        <a:rPr lang="en-US" sz="1100" b="1" dirty="0" smtClean="0">
                          <a:solidFill>
                            <a:schemeClr val="bg1"/>
                          </a:solidFill>
                        </a:rPr>
                        <a:t>WEEK 2</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r>
              <a:tr h="143541">
                <a:tc vMerge="1">
                  <a:txBody>
                    <a:bodyPr/>
                    <a:lstStyle/>
                    <a:p>
                      <a:endParaRPr lang="en-US"/>
                    </a:p>
                  </a:txBody>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r>
              <a:tr h="254000">
                <a:tc>
                  <a:txBody>
                    <a:bodyPr/>
                    <a:lstStyle/>
                    <a:p>
                      <a:pPr algn="ctr"/>
                      <a:r>
                        <a:rPr lang="en-US" sz="1100" b="1" dirty="0" smtClean="0">
                          <a:solidFill>
                            <a:schemeClr val="bg1"/>
                          </a:solidFill>
                        </a:rPr>
                        <a:t>6:00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a:t>
                      </a:r>
                      <a:r>
                        <a:rPr lang="en-US" sz="1200" b="1" baseline="0" dirty="0" smtClean="0">
                          <a:solidFill>
                            <a:schemeClr val="bg1"/>
                          </a:solidFill>
                        </a:rPr>
                        <a:t> Line-up Presentation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WIP 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4">
                  <a:txBody>
                    <a:bodyPr/>
                    <a:lstStyle/>
                    <a:p>
                      <a:pPr algn="ctr"/>
                      <a:r>
                        <a:rPr lang="en-US" sz="1200" b="1" dirty="0" smtClean="0">
                          <a:solidFill>
                            <a:schemeClr val="bg1"/>
                          </a:solidFill>
                        </a:rPr>
                        <a:t>Pair</a:t>
                      </a:r>
                      <a:r>
                        <a:rPr lang="en-US" sz="1200" b="1" baseline="0" dirty="0" smtClean="0">
                          <a:solidFill>
                            <a:schemeClr val="bg1"/>
                          </a:solidFill>
                        </a:rPr>
                        <a:t> Walkthrough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8">
                  <a:txBody>
                    <a:bodyPr/>
                    <a:lstStyle/>
                    <a:p>
                      <a:pPr algn="ctr"/>
                      <a:r>
                        <a:rPr lang="en-US" sz="1200" b="1" dirty="0" smtClean="0">
                          <a:solidFill>
                            <a:schemeClr val="bg1"/>
                          </a:solidFill>
                        </a:rPr>
                        <a:t>Sprint Review</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6:15</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rowSpan="3">
                  <a:txBody>
                    <a:bodyPr/>
                    <a:lstStyle/>
                    <a:p>
                      <a:pPr algn="ctr"/>
                      <a:r>
                        <a:rPr lang="en-US" sz="1200" b="1" dirty="0" smtClean="0">
                          <a:solidFill>
                            <a:schemeClr val="bg1"/>
                          </a:solidFill>
                        </a:rPr>
                        <a:t>Project Pitches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7">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r>
              <a:tr h="254000">
                <a:tc>
                  <a:txBody>
                    <a:bodyPr/>
                    <a:lstStyle/>
                    <a:p>
                      <a:pPr algn="ctr"/>
                      <a:r>
                        <a:rPr lang="en-US" sz="1100" b="1" dirty="0" smtClean="0">
                          <a:solidFill>
                            <a:schemeClr val="bg1"/>
                          </a:solidFill>
                        </a:rPr>
                        <a:t>6:30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FBE9"/>
                    </a:solidFill>
                  </a:tcPr>
                </a:tc>
                <a:tc rowSpan="6">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r>
              <a:tr h="254000">
                <a:tc>
                  <a:txBody>
                    <a:bodyPr/>
                    <a:lstStyle/>
                    <a:p>
                      <a:pPr algn="ctr"/>
                      <a:r>
                        <a:rPr lang="en-US" sz="1100" b="1" dirty="0" smtClean="0">
                          <a:solidFill>
                            <a:schemeClr val="bg1"/>
                          </a:solidFill>
                        </a:rPr>
                        <a:t>6:45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endParaRPr lang="en-US"/>
                    </a:p>
                  </a:txBody>
                  <a:tcPr/>
                </a:tc>
              </a:tr>
              <a:tr h="254000">
                <a:tc>
                  <a:txBody>
                    <a:bodyPr/>
                    <a:lstStyle/>
                    <a:p>
                      <a:pPr algn="ctr"/>
                      <a:r>
                        <a:rPr lang="en-US" sz="1100" b="1" dirty="0" smtClean="0">
                          <a:solidFill>
                            <a:schemeClr val="bg1"/>
                          </a:solidFill>
                        </a:rPr>
                        <a:t>7:00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 Line-up Q&amp;A</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Project Selection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rowSpan="4">
                  <a:txBody>
                    <a:bodyPr/>
                    <a:lstStyle/>
                    <a:p>
                      <a:pPr algn="ctr"/>
                      <a:r>
                        <a:rPr lang="en-US" sz="1200" b="1" dirty="0" smtClean="0">
                          <a:solidFill>
                            <a:schemeClr val="bg1"/>
                          </a:solidFill>
                        </a:rPr>
                        <a:t>Packaging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r>
              <a:tr h="254000">
                <a:tc>
                  <a:txBody>
                    <a:bodyPr/>
                    <a:lstStyle/>
                    <a:p>
                      <a:pPr algn="ctr"/>
                      <a:r>
                        <a:rPr lang="en-US" sz="1100" b="1" dirty="0" smtClean="0">
                          <a:solidFill>
                            <a:schemeClr val="bg1"/>
                          </a:solidFill>
                        </a:rPr>
                        <a:t>7:15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r>
              <a:tr h="254000">
                <a:tc>
                  <a:txBody>
                    <a:bodyPr/>
                    <a:lstStyle/>
                    <a:p>
                      <a:pPr algn="ctr"/>
                      <a:r>
                        <a:rPr lang="en-US" sz="1100" b="1" dirty="0" smtClean="0">
                          <a:solidFill>
                            <a:schemeClr val="bg1"/>
                          </a:solidFill>
                        </a:rPr>
                        <a:t>7:30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7:45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r>
              <a:tr h="254000">
                <a:tc>
                  <a:txBody>
                    <a:bodyPr/>
                    <a:lstStyle/>
                    <a:p>
                      <a:pPr algn="ctr"/>
                      <a:r>
                        <a:rPr lang="en-US" sz="1100" b="1" dirty="0" smtClean="0">
                          <a:solidFill>
                            <a:schemeClr val="bg1"/>
                          </a:solidFill>
                        </a:rPr>
                        <a:t>8:00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a:txBody>
                    <a:bodyPr/>
                    <a:lstStyle/>
                    <a:p>
                      <a:pPr algn="ctr"/>
                      <a:r>
                        <a:rPr lang="en-US" sz="1200" b="1" dirty="0" smtClean="0">
                          <a:solidFill>
                            <a:srgbClr val="27515E"/>
                          </a:solidFill>
                        </a:rPr>
                        <a:t>Break</a:t>
                      </a:r>
                      <a:endParaRPr lang="en-US" sz="1200" b="1" dirty="0">
                        <a:solidFill>
                          <a:srgbClr val="27515E"/>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254000">
                <a:tc>
                  <a:txBody>
                    <a:bodyPr/>
                    <a:lstStyle/>
                    <a:p>
                      <a:pPr algn="ctr"/>
                      <a:r>
                        <a:rPr lang="en-US" sz="1100" b="1" dirty="0" smtClean="0">
                          <a:solidFill>
                            <a:schemeClr val="bg1"/>
                          </a:solidFill>
                        </a:rPr>
                        <a:t>8:15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5">
                  <a:txBody>
                    <a:bodyPr/>
                    <a:lstStyle/>
                    <a:p>
                      <a:pPr algn="ctr"/>
                      <a:r>
                        <a:rPr lang="en-US" sz="1200" b="1" dirty="0" smtClean="0">
                          <a:solidFill>
                            <a:schemeClr val="bg1"/>
                          </a:solidFill>
                        </a:rPr>
                        <a:t>Concept Mapping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Write-up Proposal</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Presentation Prep</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800" b="1" dirty="0" smtClean="0">
                          <a:solidFill>
                            <a:schemeClr val="bg1"/>
                          </a:solidFill>
                        </a:rPr>
                        <a:t>Concept Map Updates</a:t>
                      </a:r>
                      <a:endParaRPr lang="en-US" sz="1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254000">
                <a:tc>
                  <a:txBody>
                    <a:bodyPr/>
                    <a:lstStyle/>
                    <a:p>
                      <a:pPr algn="ctr"/>
                      <a:r>
                        <a:rPr lang="en-US" sz="1100" b="1" dirty="0" smtClean="0">
                          <a:solidFill>
                            <a:schemeClr val="bg1"/>
                          </a:solidFill>
                        </a:rPr>
                        <a:t>8:30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8:45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rowSpan="4">
                  <a:txBody>
                    <a:bodyPr/>
                    <a:lstStyle/>
                    <a:p>
                      <a:pPr algn="ctr"/>
                      <a:r>
                        <a:rPr lang="en-US" sz="1200" b="1" dirty="0" smtClean="0">
                          <a:solidFill>
                            <a:schemeClr val="bg1"/>
                          </a:solidFill>
                        </a:rPr>
                        <a:t>Values of Project to Portfolio</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rowSpan="3">
                  <a:txBody>
                    <a:bodyPr/>
                    <a:lstStyle/>
                    <a:p>
                      <a:pPr algn="ctr"/>
                      <a:r>
                        <a:rPr lang="en-US" sz="1200" b="1" dirty="0" smtClean="0">
                          <a:solidFill>
                            <a:schemeClr val="bg1"/>
                          </a:solidFill>
                        </a:rPr>
                        <a:t>Retrospective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9:30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2">
                  <a:txBody>
                    <a:bodyPr/>
                    <a:lstStyle/>
                    <a:p>
                      <a:pPr algn="ctr"/>
                      <a:r>
                        <a:rPr lang="en-US" sz="1200" b="1" dirty="0" smtClean="0">
                          <a:solidFill>
                            <a:schemeClr val="bg1"/>
                          </a:solidFill>
                        </a:rPr>
                        <a:t>Project Research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2">
                  <a:txBody>
                    <a:bodyPr/>
                    <a:lstStyle/>
                    <a:p>
                      <a:pPr algn="ctr"/>
                      <a:r>
                        <a:rPr lang="en-US" sz="1200" b="1" dirty="0" smtClean="0">
                          <a:solidFill>
                            <a:schemeClr val="bg1"/>
                          </a:solidFill>
                        </a:rPr>
                        <a:t>Notebook</a:t>
                      </a:r>
                      <a:r>
                        <a:rPr lang="en-US" sz="1200" b="1" baseline="0" dirty="0" smtClean="0">
                          <a:solidFill>
                            <a:schemeClr val="bg1"/>
                          </a:solidFill>
                        </a:rPr>
                        <a:t> Push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r>
            </a:tbl>
          </a:graphicData>
        </a:graphic>
      </p:graphicFrame>
      <p:sp>
        <p:nvSpPr>
          <p:cNvPr id="2" name="TextBox 1"/>
          <p:cNvSpPr txBox="1"/>
          <p:nvPr/>
        </p:nvSpPr>
        <p:spPr>
          <a:xfrm>
            <a:off x="96222" y="86432"/>
            <a:ext cx="12009187" cy="523220"/>
          </a:xfrm>
          <a:prstGeom prst="rect">
            <a:avLst/>
          </a:prstGeom>
          <a:noFill/>
        </p:spPr>
        <p:txBody>
          <a:bodyPr wrap="square" rtlCol="0" anchor="ctr">
            <a:spAutoFit/>
          </a:bodyPr>
          <a:lstStyle/>
          <a:p>
            <a:pPr algn="ctr"/>
            <a:r>
              <a:rPr lang="en-US" sz="2800" b="1" dirty="0" smtClean="0">
                <a:solidFill>
                  <a:srgbClr val="27515E"/>
                </a:solidFill>
              </a:rPr>
              <a:t>S P R I N T   S C H E D U L E   O V E R V I E W </a:t>
            </a:r>
            <a:endParaRPr lang="en-US" sz="2800" b="1" dirty="0">
              <a:solidFill>
                <a:srgbClr val="27515E"/>
              </a:solidFill>
            </a:endParaRPr>
          </a:p>
        </p:txBody>
      </p:sp>
      <p:sp>
        <p:nvSpPr>
          <p:cNvPr id="5" name="Rectangle 4"/>
          <p:cNvSpPr/>
          <p:nvPr/>
        </p:nvSpPr>
        <p:spPr>
          <a:xfrm>
            <a:off x="96221" y="5299364"/>
            <a:ext cx="10581407" cy="147400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27515E"/>
                </a:solidFill>
              </a:rPr>
              <a:t>Concept Map Updates</a:t>
            </a:r>
          </a:p>
          <a:p>
            <a:pPr algn="ctr"/>
            <a:r>
              <a:rPr lang="en-US" dirty="0" smtClean="0">
                <a:solidFill>
                  <a:srgbClr val="27515E"/>
                </a:solidFill>
              </a:rPr>
              <a:t>Here we check in as a cohort on the original concept map we created on the first day of the sprint. What connections have changed? What concepts have we added? What is our new understanding?</a:t>
            </a:r>
            <a:endParaRPr lang="en-US" dirty="0">
              <a:solidFill>
                <a:srgbClr val="27515E"/>
              </a:solidFill>
            </a:endParaRPr>
          </a:p>
        </p:txBody>
      </p:sp>
      <p:pic>
        <p:nvPicPr>
          <p:cNvPr id="8" name="Picture 7"/>
          <p:cNvPicPr>
            <a:picLocks noChangeAspect="1"/>
          </p:cNvPicPr>
          <p:nvPr/>
        </p:nvPicPr>
        <p:blipFill>
          <a:blip r:embed="rId3"/>
          <a:stretch>
            <a:fillRect/>
          </a:stretch>
        </p:blipFill>
        <p:spPr>
          <a:xfrm>
            <a:off x="10763197" y="5345587"/>
            <a:ext cx="1342211" cy="1427780"/>
          </a:xfrm>
          <a:prstGeom prst="rect">
            <a:avLst/>
          </a:prstGeom>
        </p:spPr>
      </p:pic>
    </p:spTree>
    <p:extLst>
      <p:ext uri="{BB962C8B-B14F-4D97-AF65-F5344CB8AC3E}">
        <p14:creationId xmlns:p14="http://schemas.microsoft.com/office/powerpoint/2010/main" val="14266039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3915280"/>
              </p:ext>
            </p:extLst>
          </p:nvPr>
        </p:nvGraphicFramePr>
        <p:xfrm>
          <a:off x="96223" y="605444"/>
          <a:ext cx="12009185" cy="4693920"/>
        </p:xfrm>
        <a:graphic>
          <a:graphicData uri="http://schemas.openxmlformats.org/drawingml/2006/table">
            <a:tbl>
              <a:tblPr firstRow="1" bandRow="1">
                <a:tableStyleId>{2D5ABB26-0587-4C30-8999-92F81FD0307C}</a:tableStyleId>
              </a:tblPr>
              <a:tblGrid>
                <a:gridCol w="1302365"/>
                <a:gridCol w="1784470"/>
                <a:gridCol w="1784470"/>
                <a:gridCol w="1784470"/>
                <a:gridCol w="1784470"/>
                <a:gridCol w="1784470"/>
                <a:gridCol w="1784470"/>
              </a:tblGrid>
              <a:tr h="254000">
                <a:tc rowSpan="2">
                  <a:txBody>
                    <a:bodyPr/>
                    <a:lstStyle/>
                    <a:p>
                      <a:pPr algn="ct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gridSpan="3">
                  <a:txBody>
                    <a:bodyPr/>
                    <a:lstStyle/>
                    <a:p>
                      <a:pPr algn="ctr"/>
                      <a:r>
                        <a:rPr lang="en-US" sz="1100" b="1" dirty="0" smtClean="0">
                          <a:solidFill>
                            <a:schemeClr val="bg1"/>
                          </a:solidFill>
                        </a:rPr>
                        <a:t>WEEK 1</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c gridSpan="3">
                  <a:txBody>
                    <a:bodyPr/>
                    <a:lstStyle/>
                    <a:p>
                      <a:pPr algn="ctr"/>
                      <a:r>
                        <a:rPr lang="en-US" sz="1100" b="1" dirty="0" smtClean="0">
                          <a:solidFill>
                            <a:schemeClr val="bg1"/>
                          </a:solidFill>
                        </a:rPr>
                        <a:t>WEEK 2</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hMerge="1">
                  <a:txBody>
                    <a:bodyPr/>
                    <a:lstStyle/>
                    <a:p>
                      <a:pPr algn="ctr"/>
                      <a:endParaRPr lang="en-US" sz="1400" dirty="0"/>
                    </a:p>
                  </a:txBody>
                  <a:tcPr/>
                </a:tc>
                <a:tc hMerge="1">
                  <a:txBody>
                    <a:bodyPr/>
                    <a:lstStyle/>
                    <a:p>
                      <a:pPr algn="ctr"/>
                      <a:endParaRPr lang="en-US" sz="1400" dirty="0"/>
                    </a:p>
                  </a:txBody>
                  <a:tcPr/>
                </a:tc>
              </a:tr>
              <a:tr h="143541">
                <a:tc vMerge="1">
                  <a:txBody>
                    <a:bodyPr/>
                    <a:lstStyle/>
                    <a:p>
                      <a:endParaRPr lang="en-US"/>
                    </a:p>
                  </a:txBody>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TUESDAY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c>
                  <a:txBody>
                    <a:bodyPr/>
                    <a:lstStyle/>
                    <a:p>
                      <a:pPr algn="ctr"/>
                      <a:r>
                        <a:rPr lang="en-US" sz="1100" b="1" dirty="0" smtClean="0">
                          <a:solidFill>
                            <a:schemeClr val="bg1"/>
                          </a:solidFill>
                        </a:rPr>
                        <a:t>WEDNESDAY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35C20"/>
                    </a:solidFill>
                  </a:tcPr>
                </a:tc>
                <a:tc>
                  <a:txBody>
                    <a:bodyPr/>
                    <a:lstStyle/>
                    <a:p>
                      <a:pPr algn="ctr"/>
                      <a:r>
                        <a:rPr lang="en-US" sz="1100" b="1" dirty="0" smtClean="0">
                          <a:solidFill>
                            <a:schemeClr val="bg1"/>
                          </a:solidFill>
                        </a:rPr>
                        <a:t>THURSDAY</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AA2B"/>
                    </a:solidFill>
                  </a:tcPr>
                </a:tc>
              </a:tr>
              <a:tr h="254000">
                <a:tc>
                  <a:txBody>
                    <a:bodyPr/>
                    <a:lstStyle/>
                    <a:p>
                      <a:pPr algn="ctr"/>
                      <a:r>
                        <a:rPr lang="en-US" sz="1100" b="1" dirty="0" smtClean="0">
                          <a:solidFill>
                            <a:schemeClr val="bg1"/>
                          </a:solidFill>
                        </a:rPr>
                        <a:t>6:00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a:t>
                      </a:r>
                      <a:r>
                        <a:rPr lang="en-US" sz="1200" b="1" baseline="0" dirty="0" smtClean="0">
                          <a:solidFill>
                            <a:schemeClr val="bg1"/>
                          </a:solidFill>
                        </a:rPr>
                        <a:t> Line-up Presentation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a:txBody>
                    <a:bodyPr/>
                    <a:lstStyle/>
                    <a:p>
                      <a:pPr algn="ctr"/>
                      <a:r>
                        <a:rPr lang="en-US" sz="1200" b="1" dirty="0" smtClean="0">
                          <a:solidFill>
                            <a:schemeClr val="bg1"/>
                          </a:solidFill>
                        </a:rPr>
                        <a:t>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WIP Huddle</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4">
                  <a:txBody>
                    <a:bodyPr/>
                    <a:lstStyle/>
                    <a:p>
                      <a:pPr algn="ctr"/>
                      <a:r>
                        <a:rPr lang="en-US" sz="1200" b="1" dirty="0" smtClean="0">
                          <a:solidFill>
                            <a:schemeClr val="bg1"/>
                          </a:solidFill>
                        </a:rPr>
                        <a:t>Pair</a:t>
                      </a:r>
                      <a:r>
                        <a:rPr lang="en-US" sz="1200" b="1" baseline="0" dirty="0" smtClean="0">
                          <a:solidFill>
                            <a:schemeClr val="bg1"/>
                          </a:solidFill>
                        </a:rPr>
                        <a:t> Walkthrough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8">
                  <a:txBody>
                    <a:bodyPr/>
                    <a:lstStyle/>
                    <a:p>
                      <a:pPr algn="ctr"/>
                      <a:r>
                        <a:rPr lang="en-US" sz="1200" b="1" dirty="0" smtClean="0">
                          <a:solidFill>
                            <a:schemeClr val="bg1"/>
                          </a:solidFill>
                        </a:rPr>
                        <a:t>Sprint Review</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6:15</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rowSpan="3">
                  <a:txBody>
                    <a:bodyPr/>
                    <a:lstStyle/>
                    <a:p>
                      <a:pPr algn="ctr"/>
                      <a:r>
                        <a:rPr lang="en-US" sz="1200" b="1" dirty="0" smtClean="0">
                          <a:solidFill>
                            <a:schemeClr val="bg1"/>
                          </a:solidFill>
                        </a:rPr>
                        <a:t>Project Pitches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7">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r>
              <a:tr h="254000">
                <a:tc>
                  <a:txBody>
                    <a:bodyPr/>
                    <a:lstStyle/>
                    <a:p>
                      <a:pPr algn="ctr"/>
                      <a:r>
                        <a:rPr lang="en-US" sz="1100" b="1" dirty="0" smtClean="0">
                          <a:solidFill>
                            <a:schemeClr val="bg1"/>
                          </a:solidFill>
                        </a:rPr>
                        <a:t>6:30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FBE9"/>
                    </a:solidFill>
                  </a:tcPr>
                </a:tc>
                <a:tc rowSpan="6">
                  <a:txBody>
                    <a:bodyPr/>
                    <a:lstStyle/>
                    <a:p>
                      <a:pPr algn="ctr"/>
                      <a:r>
                        <a:rPr lang="en-US" sz="1200" b="1" dirty="0" smtClean="0">
                          <a:solidFill>
                            <a:schemeClr val="bg1"/>
                          </a:solidFill>
                        </a:rPr>
                        <a:t>Work on Projects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r>
              <a:tr h="254000">
                <a:tc>
                  <a:txBody>
                    <a:bodyPr/>
                    <a:lstStyle/>
                    <a:p>
                      <a:pPr algn="ctr"/>
                      <a:r>
                        <a:rPr lang="en-US" sz="1100" b="1" dirty="0" smtClean="0">
                          <a:solidFill>
                            <a:schemeClr val="bg1"/>
                          </a:solidFill>
                        </a:rPr>
                        <a:t>6:45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endParaRPr lang="en-US"/>
                    </a:p>
                  </a:txBody>
                  <a:tcPr/>
                </a:tc>
              </a:tr>
              <a:tr h="254000">
                <a:tc>
                  <a:txBody>
                    <a:bodyPr/>
                    <a:lstStyle/>
                    <a:p>
                      <a:pPr algn="ctr"/>
                      <a:r>
                        <a:rPr lang="en-US" sz="1100" b="1" dirty="0" smtClean="0">
                          <a:solidFill>
                            <a:schemeClr val="bg1"/>
                          </a:solidFill>
                        </a:rPr>
                        <a:t>7:00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4">
                  <a:txBody>
                    <a:bodyPr/>
                    <a:lstStyle/>
                    <a:p>
                      <a:pPr algn="ctr"/>
                      <a:r>
                        <a:rPr lang="en-US" sz="1200" b="1" dirty="0" smtClean="0">
                          <a:solidFill>
                            <a:schemeClr val="bg1"/>
                          </a:solidFill>
                        </a:rPr>
                        <a:t>Sprint Line-up Q&amp;A</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Project Selection</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rowSpan="4">
                  <a:txBody>
                    <a:bodyPr/>
                    <a:lstStyle/>
                    <a:p>
                      <a:pPr algn="ctr"/>
                      <a:r>
                        <a:rPr lang="en-US" sz="1200" b="1" dirty="0" smtClean="0">
                          <a:solidFill>
                            <a:schemeClr val="bg1"/>
                          </a:solidFill>
                        </a:rPr>
                        <a:t>Packaging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r>
              <a:tr h="254000">
                <a:tc>
                  <a:txBody>
                    <a:bodyPr/>
                    <a:lstStyle/>
                    <a:p>
                      <a:pPr algn="ctr"/>
                      <a:r>
                        <a:rPr lang="en-US" sz="1100" b="1" dirty="0" smtClean="0">
                          <a:solidFill>
                            <a:schemeClr val="bg1"/>
                          </a:solidFill>
                        </a:rPr>
                        <a:t>7:15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r>
              <a:tr h="254000">
                <a:tc>
                  <a:txBody>
                    <a:bodyPr/>
                    <a:lstStyle/>
                    <a:p>
                      <a:pPr algn="ctr"/>
                      <a:r>
                        <a:rPr lang="en-US" sz="1100" b="1" dirty="0" smtClean="0">
                          <a:solidFill>
                            <a:schemeClr val="bg1"/>
                          </a:solidFill>
                        </a:rPr>
                        <a:t>7:30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7:45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EFFE7"/>
                    </a:solidFill>
                  </a:tcP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r>
              <a:tr h="254000">
                <a:tc>
                  <a:txBody>
                    <a:bodyPr/>
                    <a:lstStyle/>
                    <a:p>
                      <a:pPr algn="ctr"/>
                      <a:r>
                        <a:rPr lang="en-US" sz="1100" b="1" dirty="0" smtClean="0">
                          <a:solidFill>
                            <a:schemeClr val="bg1"/>
                          </a:solidFill>
                        </a:rPr>
                        <a:t>8:00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a:txBody>
                    <a:bodyPr/>
                    <a:lstStyle/>
                    <a:p>
                      <a:pPr algn="ctr"/>
                      <a:r>
                        <a:rPr lang="en-US" sz="1200" b="1" dirty="0" smtClean="0">
                          <a:solidFill>
                            <a:srgbClr val="27515E"/>
                          </a:solidFill>
                        </a:rPr>
                        <a:t>Break</a:t>
                      </a:r>
                      <a:endParaRPr lang="en-US" sz="1200" b="1" dirty="0">
                        <a:solidFill>
                          <a:srgbClr val="27515E"/>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27515E"/>
                          </a:solidFill>
                        </a:rPr>
                        <a:t>Break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r>
              <a:tr h="254000">
                <a:tc>
                  <a:txBody>
                    <a:bodyPr/>
                    <a:lstStyle/>
                    <a:p>
                      <a:pPr algn="ctr"/>
                      <a:r>
                        <a:rPr lang="en-US" sz="1100" b="1" dirty="0" smtClean="0">
                          <a:solidFill>
                            <a:schemeClr val="bg1"/>
                          </a:solidFill>
                        </a:rPr>
                        <a:t>8:15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5">
                  <a:txBody>
                    <a:bodyPr/>
                    <a:lstStyle/>
                    <a:p>
                      <a:pPr algn="ctr"/>
                      <a:r>
                        <a:rPr lang="en-US" sz="1200" b="1" dirty="0" smtClean="0">
                          <a:solidFill>
                            <a:schemeClr val="bg1"/>
                          </a:solidFill>
                        </a:rPr>
                        <a:t>Concept Mapping</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Write-up Proposal</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Work on Projects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Presentation Prep</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4">
                  <a:txBody>
                    <a:bodyPr/>
                    <a:lstStyle/>
                    <a:p>
                      <a:pPr algn="ctr"/>
                      <a:r>
                        <a:rPr lang="en-US" sz="1200" b="1" dirty="0" smtClean="0">
                          <a:solidFill>
                            <a:schemeClr val="bg1"/>
                          </a:solidFill>
                        </a:rPr>
                        <a:t>Concept Map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r>
              <a:tr h="254000">
                <a:tc>
                  <a:txBody>
                    <a:bodyPr/>
                    <a:lstStyle/>
                    <a:p>
                      <a:pPr algn="ctr"/>
                      <a:r>
                        <a:rPr lang="en-US" sz="1100" b="1" dirty="0" smtClean="0">
                          <a:solidFill>
                            <a:schemeClr val="bg1"/>
                          </a:solidFill>
                        </a:rPr>
                        <a:t>8:30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8:45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endParaRPr lang="en-US"/>
                    </a:p>
                  </a:txBody>
                  <a:tcPr/>
                </a:tc>
                <a:tc vMerge="1">
                  <a:txBody>
                    <a:bodyPr/>
                    <a:lstStyle/>
                    <a:p>
                      <a:endParaRPr lang="en-US"/>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9:00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rowSpan="4">
                  <a:txBody>
                    <a:bodyPr/>
                    <a:lstStyle/>
                    <a:p>
                      <a:pPr algn="ctr"/>
                      <a:r>
                        <a:rPr lang="en-US" sz="1200" b="1" dirty="0" smtClean="0">
                          <a:solidFill>
                            <a:schemeClr val="bg1"/>
                          </a:solidFill>
                        </a:rPr>
                        <a:t>Values of Project to Portfolio</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vMerge="1">
                  <a:txBody>
                    <a:bodyPr/>
                    <a:lstStyle/>
                    <a:p>
                      <a:endParaRPr lang="en-US" dirty="0"/>
                    </a:p>
                  </a:txBody>
                  <a:tcPr/>
                </a:tc>
                <a:tc vMerge="1">
                  <a:txBody>
                    <a:bodyPr/>
                    <a:lstStyle/>
                    <a:p>
                      <a:endParaRPr lang="en-US" dirty="0"/>
                    </a:p>
                  </a:txBody>
                  <a:tcPr/>
                </a:tc>
                <a:tc vMerge="1">
                  <a:txBody>
                    <a:bodyPr/>
                    <a:lstStyle/>
                    <a:p>
                      <a:pPr algn="ctr"/>
                      <a:endParaRPr lang="en-US" dirty="0"/>
                    </a:p>
                  </a:txBody>
                  <a:tcPr anchor="ct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9:15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endParaRPr lang="en-US"/>
                    </a:p>
                  </a:txBody>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rowSpan="3">
                  <a:txBody>
                    <a:bodyPr/>
                    <a:lstStyle/>
                    <a:p>
                      <a:pPr algn="ctr"/>
                      <a:r>
                        <a:rPr lang="en-US" sz="1800" b="1" dirty="0" smtClean="0">
                          <a:solidFill>
                            <a:schemeClr val="bg1"/>
                          </a:solidFill>
                        </a:rPr>
                        <a:t>Retrospective</a:t>
                      </a:r>
                      <a:endParaRPr lang="en-US" sz="1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tr>
              <a:tr h="254000">
                <a:tc>
                  <a:txBody>
                    <a:bodyPr/>
                    <a:lstStyle/>
                    <a:p>
                      <a:pPr algn="ctr"/>
                      <a:r>
                        <a:rPr lang="en-US" sz="1100" b="1" dirty="0" smtClean="0">
                          <a:solidFill>
                            <a:schemeClr val="bg1"/>
                          </a:solidFill>
                        </a:rPr>
                        <a:t>9:30</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rowSpan="2">
                  <a:txBody>
                    <a:bodyPr/>
                    <a:lstStyle/>
                    <a:p>
                      <a:pPr algn="ctr"/>
                      <a:r>
                        <a:rPr lang="en-US" sz="1200" b="1" dirty="0" smtClean="0">
                          <a:solidFill>
                            <a:schemeClr val="bg1"/>
                          </a:solidFill>
                        </a:rPr>
                        <a:t>Project Research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endParaRPr lang="en-US" dirty="0"/>
                    </a:p>
                  </a:txBody>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rowSpan="2">
                  <a:txBody>
                    <a:bodyPr/>
                    <a:lstStyle/>
                    <a:p>
                      <a:pPr algn="ctr"/>
                      <a:r>
                        <a:rPr lang="en-US" sz="1200" b="1" dirty="0" smtClean="0">
                          <a:solidFill>
                            <a:schemeClr val="bg1"/>
                          </a:solidFill>
                        </a:rPr>
                        <a:t>Work</a:t>
                      </a:r>
                      <a:r>
                        <a:rPr lang="en-US" sz="1200" b="1" baseline="0" dirty="0" smtClean="0">
                          <a:solidFill>
                            <a:schemeClr val="bg1"/>
                          </a:solidFill>
                        </a:rPr>
                        <a:t> in Progress Updates</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BF4E"/>
                    </a:solidFill>
                  </a:tcPr>
                </a:tc>
                <a:tc rowSpan="2">
                  <a:txBody>
                    <a:bodyPr/>
                    <a:lstStyle/>
                    <a:p>
                      <a:pPr algn="ctr"/>
                      <a:r>
                        <a:rPr lang="en-US" sz="1200" b="1" dirty="0" smtClean="0">
                          <a:solidFill>
                            <a:schemeClr val="bg1"/>
                          </a:solidFill>
                        </a:rPr>
                        <a:t>Notebook</a:t>
                      </a:r>
                      <a:r>
                        <a:rPr lang="en-US" sz="1200" b="1" baseline="0" dirty="0" smtClean="0">
                          <a:solidFill>
                            <a:schemeClr val="bg1"/>
                          </a:solidFill>
                        </a:rPr>
                        <a:t> Push</a:t>
                      </a:r>
                      <a:endParaRPr lang="en-US" sz="12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B9520"/>
                    </a:solidFill>
                  </a:tcPr>
                </a:tc>
                <a:tc vMerge="1">
                  <a:txBody>
                    <a:bodyPr/>
                    <a:lstStyle/>
                    <a:p>
                      <a:pPr algn="ctr"/>
                      <a:endParaRPr lang="en-US" sz="1100" dirty="0"/>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4F2FF"/>
                    </a:solidFill>
                  </a:tcPr>
                </a:tc>
              </a:tr>
              <a:tr h="254000">
                <a:tc>
                  <a:txBody>
                    <a:bodyPr/>
                    <a:lstStyle/>
                    <a:p>
                      <a:pPr algn="ctr"/>
                      <a:r>
                        <a:rPr lang="en-US" sz="1100" b="1" dirty="0" smtClean="0">
                          <a:solidFill>
                            <a:schemeClr val="bg1"/>
                          </a:solidFill>
                        </a:rPr>
                        <a:t>9:45</a:t>
                      </a:r>
                      <a:endParaRPr lang="en-US" sz="11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7515E"/>
                    </a:solidFill>
                  </a:tcP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c vMerge="1">
                  <a:txBody>
                    <a:bodyPr/>
                    <a:lstStyle/>
                    <a:p>
                      <a:pPr algn="ctr"/>
                      <a:endParaRPr lang="en-US" dirty="0"/>
                    </a:p>
                  </a:txBody>
                  <a:tcPr anchor="ctr"/>
                </a:tc>
              </a:tr>
            </a:tbl>
          </a:graphicData>
        </a:graphic>
      </p:graphicFrame>
      <p:sp>
        <p:nvSpPr>
          <p:cNvPr id="2" name="TextBox 1"/>
          <p:cNvSpPr txBox="1"/>
          <p:nvPr/>
        </p:nvSpPr>
        <p:spPr>
          <a:xfrm>
            <a:off x="96222" y="86432"/>
            <a:ext cx="12009187" cy="523220"/>
          </a:xfrm>
          <a:prstGeom prst="rect">
            <a:avLst/>
          </a:prstGeom>
          <a:noFill/>
        </p:spPr>
        <p:txBody>
          <a:bodyPr wrap="square" rtlCol="0" anchor="ctr">
            <a:spAutoFit/>
          </a:bodyPr>
          <a:lstStyle/>
          <a:p>
            <a:pPr algn="ctr"/>
            <a:r>
              <a:rPr lang="en-US" sz="2800" b="1" dirty="0" smtClean="0">
                <a:solidFill>
                  <a:srgbClr val="27515E"/>
                </a:solidFill>
              </a:rPr>
              <a:t>S P R I N T   S C H E D U L E   O V E R V I E W </a:t>
            </a:r>
            <a:endParaRPr lang="en-US" sz="2800" b="1" dirty="0">
              <a:solidFill>
                <a:srgbClr val="27515E"/>
              </a:solidFill>
            </a:endParaRPr>
          </a:p>
        </p:txBody>
      </p:sp>
      <p:sp>
        <p:nvSpPr>
          <p:cNvPr id="5" name="Rectangle 4"/>
          <p:cNvSpPr/>
          <p:nvPr/>
        </p:nvSpPr>
        <p:spPr>
          <a:xfrm>
            <a:off x="1570224" y="5299363"/>
            <a:ext cx="10535182" cy="147400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27515E"/>
                </a:solidFill>
              </a:rPr>
              <a:t>Retrospective</a:t>
            </a:r>
            <a:endParaRPr lang="en-US" sz="1600" b="1" dirty="0" smtClean="0">
              <a:solidFill>
                <a:srgbClr val="27515E"/>
              </a:solidFill>
            </a:endParaRPr>
          </a:p>
          <a:p>
            <a:pPr algn="ctr"/>
            <a:r>
              <a:rPr lang="en-US" sz="1600" dirty="0">
                <a:solidFill>
                  <a:srgbClr val="27515E"/>
                </a:solidFill>
              </a:rPr>
              <a:t>Finally, we will conclude each sprint with a retrospective, that reflects on the team and interpersonal dynamics of the cohort. How effective is our communication? Are we creating a challenging and supportive learning environment? Do any members of the cohort feel like they can be doing more to help others? Do we need something else from the coaching team? Do we need to update our process? People are both the most valuable assets and ultimate focus for these sprints, so it’s critical to continually improve the team dynamics. </a:t>
            </a:r>
          </a:p>
        </p:txBody>
      </p:sp>
      <p:pic>
        <p:nvPicPr>
          <p:cNvPr id="3" name="Picture 2"/>
          <p:cNvPicPr>
            <a:picLocks noChangeAspect="1"/>
          </p:cNvPicPr>
          <p:nvPr/>
        </p:nvPicPr>
        <p:blipFill>
          <a:blip r:embed="rId3"/>
          <a:stretch>
            <a:fillRect/>
          </a:stretch>
        </p:blipFill>
        <p:spPr>
          <a:xfrm>
            <a:off x="96221" y="5299363"/>
            <a:ext cx="1474003" cy="1474003"/>
          </a:xfrm>
          <a:prstGeom prst="rect">
            <a:avLst/>
          </a:prstGeom>
        </p:spPr>
      </p:pic>
    </p:spTree>
    <p:extLst>
      <p:ext uri="{BB962C8B-B14F-4D97-AF65-F5344CB8AC3E}">
        <p14:creationId xmlns:p14="http://schemas.microsoft.com/office/powerpoint/2010/main" val="19869585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V="1">
            <a:off x="695739" y="993912"/>
            <a:ext cx="10800522" cy="5272319"/>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5739" y="2280658"/>
            <a:ext cx="10800522" cy="1231106"/>
          </a:xfrm>
          <a:prstGeom prst="rect">
            <a:avLst/>
          </a:prstGeom>
          <a:noFill/>
        </p:spPr>
        <p:txBody>
          <a:bodyPr wrap="square" rtlCol="0" anchor="ctr">
            <a:spAutoFit/>
          </a:bodyPr>
          <a:lstStyle/>
          <a:p>
            <a:pPr algn="ctr"/>
            <a:r>
              <a:rPr lang="mr-IN" sz="5400" b="1" dirty="0" smtClean="0">
                <a:solidFill>
                  <a:schemeClr val="bg1"/>
                </a:solidFill>
              </a:rPr>
              <a:t>…</a:t>
            </a:r>
            <a:r>
              <a:rPr lang="en-US" sz="5400" b="1" dirty="0" smtClean="0">
                <a:solidFill>
                  <a:schemeClr val="bg1"/>
                </a:solidFill>
              </a:rPr>
              <a:t> and now for some installations!</a:t>
            </a:r>
          </a:p>
          <a:p>
            <a:pPr algn="ctr"/>
            <a:endParaRPr lang="en-US" sz="2000" b="1" dirty="0" smtClean="0">
              <a:solidFill>
                <a:srgbClr val="27515E"/>
              </a:solidFill>
            </a:endParaRPr>
          </a:p>
        </p:txBody>
      </p:sp>
      <p:pic>
        <p:nvPicPr>
          <p:cNvPr id="7" name="Picture 6"/>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0251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V="1">
            <a:off x="695739" y="2088541"/>
            <a:ext cx="10800522" cy="4177690"/>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95739" y="1039158"/>
            <a:ext cx="10800522" cy="646331"/>
          </a:xfrm>
          <a:prstGeom prst="rect">
            <a:avLst/>
          </a:prstGeom>
          <a:noFill/>
        </p:spPr>
        <p:txBody>
          <a:bodyPr wrap="square" rtlCol="0" anchor="ctr">
            <a:spAutoFit/>
          </a:bodyPr>
          <a:lstStyle/>
          <a:p>
            <a:pPr algn="ctr"/>
            <a:r>
              <a:rPr lang="en-US" sz="3600" b="1" dirty="0">
                <a:solidFill>
                  <a:srgbClr val="27515E"/>
                </a:solidFill>
              </a:rPr>
              <a:t>Working in Data Science</a:t>
            </a:r>
          </a:p>
        </p:txBody>
      </p:sp>
      <p:sp>
        <p:nvSpPr>
          <p:cNvPr id="2" name="Rectangle 1"/>
          <p:cNvSpPr/>
          <p:nvPr/>
        </p:nvSpPr>
        <p:spPr>
          <a:xfrm>
            <a:off x="927870" y="2245251"/>
            <a:ext cx="10336260" cy="523220"/>
          </a:xfrm>
          <a:prstGeom prst="rect">
            <a:avLst/>
          </a:prstGeom>
        </p:spPr>
        <p:txBody>
          <a:bodyPr wrap="square">
            <a:spAutoFit/>
          </a:bodyPr>
          <a:lstStyle/>
          <a:p>
            <a:pPr algn="ctr"/>
            <a:r>
              <a:rPr lang="en-US" sz="2800" b="1" dirty="0" smtClean="0">
                <a:solidFill>
                  <a:schemeClr val="bg1"/>
                </a:solidFill>
              </a:rPr>
              <a:t>‘</a:t>
            </a:r>
            <a:r>
              <a:rPr lang="en-US" sz="2800" b="1" dirty="0" err="1">
                <a:solidFill>
                  <a:schemeClr val="bg1"/>
                </a:solidFill>
              </a:rPr>
              <a:t>ike</a:t>
            </a:r>
            <a:r>
              <a:rPr lang="en-US" sz="2800" b="1" dirty="0">
                <a:solidFill>
                  <a:schemeClr val="bg1"/>
                </a:solidFill>
              </a:rPr>
              <a:t> </a:t>
            </a:r>
            <a:r>
              <a:rPr lang="en-US" sz="2800" b="1" dirty="0" smtClean="0">
                <a:solidFill>
                  <a:schemeClr val="bg1"/>
                </a:solidFill>
              </a:rPr>
              <a:t>Group </a:t>
            </a:r>
            <a:r>
              <a:rPr lang="mr-IN" sz="2800" b="1" dirty="0" smtClean="0">
                <a:solidFill>
                  <a:schemeClr val="bg1"/>
                </a:solidFill>
              </a:rPr>
              <a:t>–</a:t>
            </a:r>
            <a:r>
              <a:rPr lang="en-US" sz="2800" b="1" dirty="0" smtClean="0">
                <a:solidFill>
                  <a:schemeClr val="bg1"/>
                </a:solidFill>
              </a:rPr>
              <a:t> Data Scientist</a:t>
            </a:r>
            <a:endParaRPr lang="en-US" sz="2800" b="1" dirty="0">
              <a:solidFill>
                <a:schemeClr val="bg1"/>
              </a:solidFill>
            </a:endParaRPr>
          </a:p>
        </p:txBody>
      </p:sp>
      <p:sp>
        <p:nvSpPr>
          <p:cNvPr id="7" name="Rectangle 6"/>
          <p:cNvSpPr/>
          <p:nvPr/>
        </p:nvSpPr>
        <p:spPr>
          <a:xfrm>
            <a:off x="1259305" y="3171523"/>
            <a:ext cx="9673390" cy="147400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a:p>
            <a:pPr algn="ctr"/>
            <a:r>
              <a:rPr lang="en-US" dirty="0" smtClean="0">
                <a:solidFill>
                  <a:schemeClr val="bg1"/>
                </a:solidFill>
              </a:rPr>
              <a:t>including </a:t>
            </a:r>
            <a:r>
              <a:rPr lang="en-US" b="1" dirty="0">
                <a:solidFill>
                  <a:schemeClr val="bg1"/>
                </a:solidFill>
              </a:rPr>
              <a:t>data profiling and exploration, hypothesis testing, and statistical modeling</a:t>
            </a:r>
            <a:r>
              <a:rPr lang="en-US" dirty="0">
                <a:solidFill>
                  <a:schemeClr val="bg1"/>
                </a:solidFill>
              </a:rPr>
              <a:t>) using either </a:t>
            </a:r>
            <a:r>
              <a:rPr lang="en-US" b="1" dirty="0">
                <a:solidFill>
                  <a:schemeClr val="bg1"/>
                </a:solidFill>
              </a:rPr>
              <a:t>R or Python; statistical modeling and machine learning techniques and model evaluation metrics</a:t>
            </a:r>
            <a:r>
              <a:rPr lang="en-US" dirty="0">
                <a:solidFill>
                  <a:schemeClr val="bg1"/>
                </a:solidFill>
              </a:rPr>
              <a:t>; </a:t>
            </a:r>
            <a:r>
              <a:rPr lang="en-US" b="1" dirty="0">
                <a:solidFill>
                  <a:schemeClr val="bg1"/>
                </a:solidFill>
              </a:rPr>
              <a:t>SQL</a:t>
            </a:r>
            <a:r>
              <a:rPr lang="en-US" dirty="0">
                <a:solidFill>
                  <a:schemeClr val="bg1"/>
                </a:solidFill>
              </a:rPr>
              <a:t> and/or </a:t>
            </a:r>
            <a:r>
              <a:rPr lang="en-US" b="1" dirty="0">
                <a:solidFill>
                  <a:schemeClr val="bg1"/>
                </a:solidFill>
              </a:rPr>
              <a:t>NoSQL; Tableau, Shiny, ggplot2, D3; using APIs</a:t>
            </a:r>
            <a:r>
              <a:rPr lang="en-US" dirty="0">
                <a:solidFill>
                  <a:schemeClr val="bg1"/>
                </a:solidFill>
              </a:rPr>
              <a:t> </a:t>
            </a:r>
          </a:p>
          <a:p>
            <a:pPr algn="ctr"/>
            <a:endParaRPr lang="en-US" b="1" dirty="0" smtClean="0">
              <a:solidFill>
                <a:schemeClr val="bg1"/>
              </a:solidFill>
            </a:endParaRPr>
          </a:p>
        </p:txBody>
      </p:sp>
    </p:spTree>
    <p:extLst>
      <p:ext uri="{BB962C8B-B14F-4D97-AF65-F5344CB8AC3E}">
        <p14:creationId xmlns:p14="http://schemas.microsoft.com/office/powerpoint/2010/main" val="18974371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2088541"/>
            <a:ext cx="10800522" cy="4177690"/>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81764" y="3118565"/>
            <a:ext cx="9257899" cy="147400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Create </a:t>
            </a:r>
            <a:r>
              <a:rPr lang="en-US" b="1" dirty="0">
                <a:solidFill>
                  <a:schemeClr val="bg1"/>
                </a:solidFill>
              </a:rPr>
              <a:t>dashboards</a:t>
            </a:r>
            <a:r>
              <a:rPr lang="en-US" dirty="0">
                <a:solidFill>
                  <a:schemeClr val="bg1"/>
                </a:solidFill>
              </a:rPr>
              <a:t>; </a:t>
            </a:r>
            <a:r>
              <a:rPr lang="en-US" b="1" dirty="0">
                <a:solidFill>
                  <a:schemeClr val="bg1"/>
                </a:solidFill>
              </a:rPr>
              <a:t>Build complex and robust models to analyze Sales data and make recommendations</a:t>
            </a:r>
            <a:r>
              <a:rPr lang="en-US" dirty="0">
                <a:solidFill>
                  <a:schemeClr val="bg1"/>
                </a:solidFill>
              </a:rPr>
              <a:t>; </a:t>
            </a:r>
            <a:r>
              <a:rPr lang="en-US" b="1" dirty="0">
                <a:solidFill>
                  <a:schemeClr val="bg1"/>
                </a:solidFill>
              </a:rPr>
              <a:t>Strong communication skills, including written and verbal communication</a:t>
            </a:r>
            <a:r>
              <a:rPr lang="en-US" dirty="0">
                <a:solidFill>
                  <a:schemeClr val="bg1"/>
                </a:solidFill>
              </a:rPr>
              <a:t>; </a:t>
            </a:r>
            <a:r>
              <a:rPr lang="en-US" b="1" dirty="0">
                <a:solidFill>
                  <a:schemeClr val="bg1"/>
                </a:solidFill>
              </a:rPr>
              <a:t>SQL knowledge;</a:t>
            </a:r>
            <a:endParaRPr lang="en-US" dirty="0">
              <a:solidFill>
                <a:schemeClr val="bg1"/>
              </a:solidFill>
            </a:endParaRPr>
          </a:p>
        </p:txBody>
      </p:sp>
      <p:pic>
        <p:nvPicPr>
          <p:cNvPr id="5" name="Picture 4"/>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95739" y="1039158"/>
            <a:ext cx="10800522" cy="646331"/>
          </a:xfrm>
          <a:prstGeom prst="rect">
            <a:avLst/>
          </a:prstGeom>
          <a:noFill/>
        </p:spPr>
        <p:txBody>
          <a:bodyPr wrap="square" rtlCol="0" anchor="ctr">
            <a:spAutoFit/>
          </a:bodyPr>
          <a:lstStyle/>
          <a:p>
            <a:pPr algn="ctr"/>
            <a:r>
              <a:rPr lang="en-US" sz="3600" b="1" dirty="0" smtClean="0">
                <a:solidFill>
                  <a:srgbClr val="27515E"/>
                </a:solidFill>
              </a:rPr>
              <a:t>Working in Data Science</a:t>
            </a:r>
            <a:endParaRPr lang="en-US" sz="3600" b="1" dirty="0">
              <a:solidFill>
                <a:srgbClr val="27515E"/>
              </a:solidFill>
            </a:endParaRPr>
          </a:p>
        </p:txBody>
      </p:sp>
      <p:sp>
        <p:nvSpPr>
          <p:cNvPr id="12" name="Rectangle 11"/>
          <p:cNvSpPr/>
          <p:nvPr/>
        </p:nvSpPr>
        <p:spPr>
          <a:xfrm>
            <a:off x="927870" y="2311166"/>
            <a:ext cx="10336260" cy="523220"/>
          </a:xfrm>
          <a:prstGeom prst="rect">
            <a:avLst/>
          </a:prstGeom>
        </p:spPr>
        <p:txBody>
          <a:bodyPr wrap="square">
            <a:spAutoFit/>
          </a:bodyPr>
          <a:lstStyle/>
          <a:p>
            <a:pPr algn="ctr"/>
            <a:r>
              <a:rPr lang="en-US" sz="2800" b="1" dirty="0">
                <a:solidFill>
                  <a:schemeClr val="bg1"/>
                </a:solidFill>
              </a:rPr>
              <a:t>Hawaiian Airlines Analyst </a:t>
            </a:r>
            <a:r>
              <a:rPr lang="mr-IN" sz="2800" b="1" dirty="0">
                <a:solidFill>
                  <a:schemeClr val="bg1"/>
                </a:solidFill>
              </a:rPr>
              <a:t>–</a:t>
            </a:r>
            <a:r>
              <a:rPr lang="en-US" sz="2800" b="1" dirty="0">
                <a:solidFill>
                  <a:schemeClr val="bg1"/>
                </a:solidFill>
              </a:rPr>
              <a:t> Sales Analytics &amp; Strategy</a:t>
            </a:r>
          </a:p>
        </p:txBody>
      </p:sp>
    </p:spTree>
    <p:extLst>
      <p:ext uri="{BB962C8B-B14F-4D97-AF65-F5344CB8AC3E}">
        <p14:creationId xmlns:p14="http://schemas.microsoft.com/office/powerpoint/2010/main" val="17166358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2088541"/>
            <a:ext cx="10800522" cy="4177690"/>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49678" y="3366878"/>
            <a:ext cx="9610825" cy="147400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Verbally and visually present results, analytics; </a:t>
            </a:r>
            <a:r>
              <a:rPr lang="en-US" b="1" dirty="0" smtClean="0">
                <a:solidFill>
                  <a:schemeClr val="bg1"/>
                </a:solidFill>
              </a:rPr>
              <a:t>Consult </a:t>
            </a:r>
            <a:r>
              <a:rPr lang="en-US" b="1" dirty="0">
                <a:solidFill>
                  <a:schemeClr val="bg1"/>
                </a:solidFill>
              </a:rPr>
              <a:t>with business users</a:t>
            </a:r>
            <a:r>
              <a:rPr lang="en-US" dirty="0">
                <a:solidFill>
                  <a:schemeClr val="bg1"/>
                </a:solidFill>
              </a:rPr>
              <a:t> to </a:t>
            </a:r>
            <a:r>
              <a:rPr lang="en-US" b="1" dirty="0">
                <a:solidFill>
                  <a:schemeClr val="bg1"/>
                </a:solidFill>
              </a:rPr>
              <a:t>create sustainable analytical items</a:t>
            </a:r>
            <a:r>
              <a:rPr lang="en-US" dirty="0">
                <a:solidFill>
                  <a:schemeClr val="bg1"/>
                </a:solidFill>
              </a:rPr>
              <a:t> such as benefit utilization </a:t>
            </a:r>
            <a:r>
              <a:rPr lang="en-US" b="1" dirty="0">
                <a:solidFill>
                  <a:schemeClr val="bg1"/>
                </a:solidFill>
              </a:rPr>
              <a:t>performance indicators, and data analysis models </a:t>
            </a:r>
            <a:r>
              <a:rPr lang="en-US" dirty="0">
                <a:solidFill>
                  <a:schemeClr val="bg1"/>
                </a:solidFill>
              </a:rPr>
              <a:t>to meet the business needs. </a:t>
            </a:r>
            <a:r>
              <a:rPr lang="en-US" b="1" dirty="0">
                <a:solidFill>
                  <a:schemeClr val="bg1"/>
                </a:solidFill>
              </a:rPr>
              <a:t>Experience integrating data from multiple systems and creating data sets.</a:t>
            </a:r>
            <a:endParaRPr lang="en-US" dirty="0">
              <a:solidFill>
                <a:schemeClr val="bg1"/>
              </a:solidFill>
            </a:endParaRPr>
          </a:p>
        </p:txBody>
      </p:sp>
      <p:pic>
        <p:nvPicPr>
          <p:cNvPr id="5" name="Picture 4"/>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95739" y="1039158"/>
            <a:ext cx="10800522" cy="646331"/>
          </a:xfrm>
          <a:prstGeom prst="rect">
            <a:avLst/>
          </a:prstGeom>
          <a:noFill/>
        </p:spPr>
        <p:txBody>
          <a:bodyPr wrap="square" rtlCol="0" anchor="ctr">
            <a:spAutoFit/>
          </a:bodyPr>
          <a:lstStyle/>
          <a:p>
            <a:pPr algn="ctr"/>
            <a:r>
              <a:rPr lang="en-US" sz="3600" b="1" dirty="0">
                <a:solidFill>
                  <a:srgbClr val="27515E"/>
                </a:solidFill>
              </a:rPr>
              <a:t>Working in Data </a:t>
            </a:r>
            <a:r>
              <a:rPr lang="en-US" sz="3600" b="1" dirty="0" smtClean="0">
                <a:solidFill>
                  <a:srgbClr val="27515E"/>
                </a:solidFill>
              </a:rPr>
              <a:t>Science</a:t>
            </a:r>
            <a:endParaRPr lang="en-US" sz="3600" b="1" dirty="0">
              <a:solidFill>
                <a:srgbClr val="27515E"/>
              </a:solidFill>
            </a:endParaRPr>
          </a:p>
        </p:txBody>
      </p:sp>
      <p:sp>
        <p:nvSpPr>
          <p:cNvPr id="12" name="Rectangle 11"/>
          <p:cNvSpPr/>
          <p:nvPr/>
        </p:nvSpPr>
        <p:spPr>
          <a:xfrm>
            <a:off x="886960" y="2288190"/>
            <a:ext cx="10336260" cy="461665"/>
          </a:xfrm>
          <a:prstGeom prst="rect">
            <a:avLst/>
          </a:prstGeom>
        </p:spPr>
        <p:txBody>
          <a:bodyPr wrap="square">
            <a:spAutoFit/>
          </a:bodyPr>
          <a:lstStyle/>
          <a:p>
            <a:pPr algn="ctr"/>
            <a:r>
              <a:rPr lang="en-US" sz="2400" b="1" dirty="0">
                <a:solidFill>
                  <a:schemeClr val="bg1"/>
                </a:solidFill>
              </a:rPr>
              <a:t>HMSA </a:t>
            </a:r>
            <a:r>
              <a:rPr lang="mr-IN" sz="2400" b="1" dirty="0">
                <a:solidFill>
                  <a:schemeClr val="bg1"/>
                </a:solidFill>
              </a:rPr>
              <a:t>–</a:t>
            </a:r>
            <a:r>
              <a:rPr lang="en-US" sz="2400" b="1" dirty="0">
                <a:solidFill>
                  <a:schemeClr val="bg1"/>
                </a:solidFill>
              </a:rPr>
              <a:t> Data Analytics</a:t>
            </a:r>
          </a:p>
        </p:txBody>
      </p:sp>
    </p:spTree>
    <p:extLst>
      <p:ext uri="{BB962C8B-B14F-4D97-AF65-F5344CB8AC3E}">
        <p14:creationId xmlns:p14="http://schemas.microsoft.com/office/powerpoint/2010/main" val="10624730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2088541"/>
            <a:ext cx="10800522" cy="4177690"/>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17918" y="3137754"/>
            <a:ext cx="9610825" cy="147400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Data Analyst: </a:t>
            </a:r>
            <a:r>
              <a:rPr lang="en-US" b="1" dirty="0">
                <a:solidFill>
                  <a:schemeClr val="bg1"/>
                </a:solidFill>
              </a:rPr>
              <a:t>data collection, data “cleaning”, and data </a:t>
            </a:r>
            <a:r>
              <a:rPr lang="en-US" b="1" dirty="0" err="1">
                <a:solidFill>
                  <a:schemeClr val="bg1"/>
                </a:solidFill>
              </a:rPr>
              <a:t>management</a:t>
            </a:r>
            <a:r>
              <a:rPr lang="en-US" dirty="0" err="1">
                <a:solidFill>
                  <a:schemeClr val="bg1"/>
                </a:solidFill>
              </a:rPr>
              <a:t>;Analyze</a:t>
            </a:r>
            <a:r>
              <a:rPr lang="en-US" dirty="0">
                <a:solidFill>
                  <a:schemeClr val="bg1"/>
                </a:solidFill>
              </a:rPr>
              <a:t> evaluation/program data using </a:t>
            </a:r>
            <a:r>
              <a:rPr lang="en-US" b="1" dirty="0">
                <a:solidFill>
                  <a:schemeClr val="bg1"/>
                </a:solidFill>
              </a:rPr>
              <a:t>basic and contemporary/advanced statistical methods</a:t>
            </a:r>
            <a:r>
              <a:rPr lang="en-US" dirty="0">
                <a:solidFill>
                  <a:schemeClr val="bg1"/>
                </a:solidFill>
              </a:rPr>
              <a:t> as well as </a:t>
            </a:r>
            <a:r>
              <a:rPr lang="en-US" b="1" dirty="0">
                <a:solidFill>
                  <a:schemeClr val="bg1"/>
                </a:solidFill>
              </a:rPr>
              <a:t>interpret/write-up results</a:t>
            </a:r>
            <a:r>
              <a:rPr lang="en-US" dirty="0">
                <a:solidFill>
                  <a:schemeClr val="bg1"/>
                </a:solidFill>
              </a:rPr>
              <a:t>; </a:t>
            </a:r>
            <a:r>
              <a:rPr lang="en-US" b="1" dirty="0">
                <a:solidFill>
                  <a:schemeClr val="bg1"/>
                </a:solidFill>
              </a:rPr>
              <a:t>Present data</a:t>
            </a:r>
            <a:r>
              <a:rPr lang="en-US" dirty="0">
                <a:solidFill>
                  <a:schemeClr val="bg1"/>
                </a:solidFill>
              </a:rPr>
              <a:t> to Hawaii Keiki Program staff; </a:t>
            </a:r>
            <a:r>
              <a:rPr lang="en-US" b="1" dirty="0">
                <a:solidFill>
                  <a:schemeClr val="bg1"/>
                </a:solidFill>
              </a:rPr>
              <a:t>develop data collection tools </a:t>
            </a:r>
            <a:r>
              <a:rPr lang="en-US" dirty="0">
                <a:solidFill>
                  <a:schemeClr val="bg1"/>
                </a:solidFill>
              </a:rPr>
              <a:t>to allow for effective collection of Hawaii Keiki program data.</a:t>
            </a:r>
          </a:p>
        </p:txBody>
      </p:sp>
      <p:pic>
        <p:nvPicPr>
          <p:cNvPr id="5" name="Picture 4"/>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95739" y="1039158"/>
            <a:ext cx="10800522" cy="646331"/>
          </a:xfrm>
          <a:prstGeom prst="rect">
            <a:avLst/>
          </a:prstGeom>
          <a:noFill/>
        </p:spPr>
        <p:txBody>
          <a:bodyPr wrap="square" rtlCol="0" anchor="ctr">
            <a:spAutoFit/>
          </a:bodyPr>
          <a:lstStyle/>
          <a:p>
            <a:pPr algn="ctr"/>
            <a:r>
              <a:rPr lang="en-US" sz="3600" b="1" dirty="0">
                <a:solidFill>
                  <a:srgbClr val="27515E"/>
                </a:solidFill>
              </a:rPr>
              <a:t>Working in Data </a:t>
            </a:r>
            <a:r>
              <a:rPr lang="en-US" sz="3600" b="1" dirty="0" smtClean="0">
                <a:solidFill>
                  <a:srgbClr val="27515E"/>
                </a:solidFill>
              </a:rPr>
              <a:t>Science</a:t>
            </a:r>
            <a:endParaRPr lang="en-US" sz="3600" b="1" dirty="0">
              <a:solidFill>
                <a:srgbClr val="27515E"/>
              </a:solidFill>
            </a:endParaRPr>
          </a:p>
        </p:txBody>
      </p:sp>
      <p:sp>
        <p:nvSpPr>
          <p:cNvPr id="12" name="Rectangle 11"/>
          <p:cNvSpPr/>
          <p:nvPr/>
        </p:nvSpPr>
        <p:spPr>
          <a:xfrm>
            <a:off x="855200" y="2292787"/>
            <a:ext cx="10336260" cy="523220"/>
          </a:xfrm>
          <a:prstGeom prst="rect">
            <a:avLst/>
          </a:prstGeom>
        </p:spPr>
        <p:txBody>
          <a:bodyPr wrap="square">
            <a:spAutoFit/>
          </a:bodyPr>
          <a:lstStyle/>
          <a:p>
            <a:pPr algn="ctr"/>
            <a:r>
              <a:rPr lang="en-US" sz="2800" b="1" dirty="0">
                <a:solidFill>
                  <a:schemeClr val="bg1"/>
                </a:solidFill>
              </a:rPr>
              <a:t>School of Nursing Hawaii Keiki Program </a:t>
            </a:r>
            <a:r>
              <a:rPr lang="mr-IN" sz="2800" b="1" dirty="0">
                <a:solidFill>
                  <a:schemeClr val="bg1"/>
                </a:solidFill>
              </a:rPr>
              <a:t>–</a:t>
            </a:r>
            <a:r>
              <a:rPr lang="en-US" sz="2800" b="1" dirty="0">
                <a:solidFill>
                  <a:schemeClr val="bg1"/>
                </a:solidFill>
              </a:rPr>
              <a:t> Data Analyst</a:t>
            </a:r>
          </a:p>
        </p:txBody>
      </p:sp>
    </p:spTree>
    <p:extLst>
      <p:ext uri="{BB962C8B-B14F-4D97-AF65-F5344CB8AC3E}">
        <p14:creationId xmlns:p14="http://schemas.microsoft.com/office/powerpoint/2010/main" val="15483727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95739" y="823715"/>
            <a:ext cx="10800522" cy="1077218"/>
          </a:xfrm>
          <a:prstGeom prst="rect">
            <a:avLst/>
          </a:prstGeom>
          <a:noFill/>
        </p:spPr>
        <p:txBody>
          <a:bodyPr wrap="square" rtlCol="0" anchor="ctr">
            <a:spAutoFit/>
          </a:bodyPr>
          <a:lstStyle/>
          <a:p>
            <a:pPr algn="ctr"/>
            <a:r>
              <a:rPr lang="en-US" sz="3600" b="1" dirty="0">
                <a:solidFill>
                  <a:srgbClr val="27515E"/>
                </a:solidFill>
              </a:rPr>
              <a:t>Using Data in your own Business / Organization</a:t>
            </a:r>
          </a:p>
          <a:p>
            <a:pPr algn="ctr"/>
            <a:endParaRPr lang="en-US" sz="2800" b="1" dirty="0" smtClean="0">
              <a:solidFill>
                <a:srgbClr val="27515E"/>
              </a:solidFill>
            </a:endParaRPr>
          </a:p>
        </p:txBody>
      </p:sp>
      <p:pic>
        <p:nvPicPr>
          <p:cNvPr id="2" name="Picture 1"/>
          <p:cNvPicPr>
            <a:picLocks noChangeAspect="1"/>
          </p:cNvPicPr>
          <p:nvPr/>
        </p:nvPicPr>
        <p:blipFill>
          <a:blip r:embed="rId3"/>
          <a:stretch>
            <a:fillRect/>
          </a:stretch>
        </p:blipFill>
        <p:spPr>
          <a:xfrm>
            <a:off x="1704811" y="2786341"/>
            <a:ext cx="2489502" cy="2489502"/>
          </a:xfrm>
          <a:prstGeom prst="rect">
            <a:avLst/>
          </a:prstGeom>
        </p:spPr>
      </p:pic>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ackgroundRemoval t="2667" b="97000" l="10000" r="90000">
                        <a14:foregroundMark x1="47333" y1="91333" x2="47333" y2="91333"/>
                        <a14:foregroundMark x1="32000" y1="90000" x2="32000" y2="90000"/>
                        <a14:foregroundMark x1="32000" y1="88667" x2="32000" y2="88667"/>
                        <a14:foregroundMark x1="26333" y1="82667" x2="26333" y2="82667"/>
                        <a14:foregroundMark x1="42667" y1="86667" x2="42667" y2="86667"/>
                        <a14:foregroundMark x1="53000" y1="93333" x2="53000" y2="93333"/>
                        <a14:foregroundMark x1="65000" y1="86667" x2="65000" y2="86667"/>
                        <a14:foregroundMark x1="68667" y1="90333" x2="68667" y2="90333"/>
                        <a14:foregroundMark x1="73000" y1="90667" x2="73000" y2="90667"/>
                        <a14:foregroundMark x1="73000" y1="83667" x2="73000" y2="83667"/>
                        <a14:foregroundMark x1="68667" y1="83667" x2="68667" y2="83667"/>
                        <a14:foregroundMark x1="20000" y1="72667" x2="20000" y2="72667"/>
                        <a14:foregroundMark x1="24333" y1="74667" x2="24333" y2="74667"/>
                        <a14:foregroundMark x1="29000" y1="74667" x2="29000" y2="74667"/>
                        <a14:foregroundMark x1="36667" y1="74333" x2="36667" y2="74333"/>
                        <a14:foregroundMark x1="24333" y1="67667" x2="24333" y2="67667"/>
                        <a14:foregroundMark x1="48000" y1="74667" x2="48000" y2="74667"/>
                        <a14:foregroundMark x1="53333" y1="71333" x2="53333" y2="71333"/>
                        <a14:foregroundMark x1="69333" y1="72000" x2="69333" y2="72000"/>
                        <a14:foregroundMark x1="74333" y1="72667" x2="74333" y2="72667"/>
                        <a14:foregroundMark x1="79000" y1="74333" x2="79000" y2="74333"/>
                        <a14:backgroundMark x1="39000" y1="90333" x2="39000" y2="90333"/>
                        <a14:backgroundMark x1="47667" y1="33000" x2="47667" y2="33000"/>
                        <a14:backgroundMark x1="53333" y1="24667" x2="53333" y2="24667"/>
                        <a14:backgroundMark x1="45000" y1="23000" x2="45000" y2="23000"/>
                        <a14:backgroundMark x1="61667" y1="34333" x2="61667" y2="34333"/>
                        <a14:backgroundMark x1="61667" y1="90000" x2="61667" y2="90000"/>
                        <a14:backgroundMark x1="48667" y1="17667" x2="48667" y2="17667"/>
                        <a14:backgroundMark x1="70000" y1="31333" x2="70000" y2="31333"/>
                        <a14:backgroundMark x1="74667" y1="32000" x2="74667" y2="32000"/>
                        <a14:backgroundMark x1="65333" y1="20333" x2="65333" y2="20333"/>
                        <a14:backgroundMark x1="63333" y1="12667" x2="63333" y2="12667"/>
                        <a14:backgroundMark x1="44333" y1="13333" x2="44333" y2="13333"/>
                        <a14:backgroundMark x1="30333" y1="31000" x2="30333" y2="31000"/>
                        <a14:backgroundMark x1="31667" y1="24667" x2="31667" y2="24667"/>
                        <a14:backgroundMark x1="37000" y1="18000" x2="37000" y2="18000"/>
                        <a14:backgroundMark x1="82000" y1="72667" x2="82000" y2="72667"/>
                        <a14:backgroundMark x1="39333" y1="72667" x2="39333" y2="72667"/>
                      </a14:backgroundRemoval>
                    </a14:imgEffect>
                  </a14:imgLayer>
                </a14:imgProps>
              </a:ext>
            </a:extLst>
          </a:blip>
          <a:stretch>
            <a:fillRect/>
          </a:stretch>
        </p:blipFill>
        <p:spPr>
          <a:xfrm>
            <a:off x="4774202" y="2734695"/>
            <a:ext cx="2592794" cy="2592794"/>
          </a:xfrm>
          <a:prstGeom prst="rect">
            <a:avLst/>
          </a:prstGeom>
        </p:spPr>
      </p:pic>
      <p:pic>
        <p:nvPicPr>
          <p:cNvPr id="12" name="Picture 11"/>
          <p:cNvPicPr>
            <a:picLocks noChangeAspect="1"/>
          </p:cNvPicPr>
          <p:nvPr/>
        </p:nvPicPr>
        <p:blipFill>
          <a:blip r:embed="rId6"/>
          <a:stretch>
            <a:fillRect/>
          </a:stretch>
        </p:blipFill>
        <p:spPr>
          <a:xfrm>
            <a:off x="7997687" y="2734695"/>
            <a:ext cx="2541148" cy="2541148"/>
          </a:xfrm>
          <a:prstGeom prst="rect">
            <a:avLst/>
          </a:prstGeom>
        </p:spPr>
      </p:pic>
      <p:sp>
        <p:nvSpPr>
          <p:cNvPr id="14" name="Rectangle 13"/>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a:biLevel thresh="25000"/>
          </a:blip>
          <a:stretch>
            <a:fillRect/>
          </a:stretch>
        </p:blipFill>
        <p:spPr>
          <a:xfrm>
            <a:off x="735495" y="5812199"/>
            <a:ext cx="1770725" cy="414277"/>
          </a:xfrm>
          <a:prstGeom prst="rect">
            <a:avLst/>
          </a:prstGeom>
        </p:spPr>
      </p:pic>
    </p:spTree>
    <p:extLst>
      <p:ext uri="{BB962C8B-B14F-4D97-AF65-F5344CB8AC3E}">
        <p14:creationId xmlns:p14="http://schemas.microsoft.com/office/powerpoint/2010/main" val="15088581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4403</TotalTime>
  <Words>3944</Words>
  <Application>Microsoft Macintosh PowerPoint</Application>
  <PresentationFormat>Widescreen</PresentationFormat>
  <Paragraphs>1138</Paragraphs>
  <Slides>42</Slides>
  <Notes>42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Calibri</vt:lpstr>
      <vt:lpstr>Calibri Light</vt:lpstr>
      <vt:lpstr>Courier New</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Olina Cavedoni</dc:creator>
  <cp:lastModifiedBy>Olina Cavedoni</cp:lastModifiedBy>
  <cp:revision>53</cp:revision>
  <dcterms:created xsi:type="dcterms:W3CDTF">2017-10-26T06:05:04Z</dcterms:created>
  <dcterms:modified xsi:type="dcterms:W3CDTF">2017-11-03T03:39:58Z</dcterms:modified>
</cp:coreProperties>
</file>